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7" r:id="rId6"/>
    <p:sldId id="278" r:id="rId7"/>
    <p:sldId id="269" r:id="rId8"/>
    <p:sldId id="268" r:id="rId9"/>
    <p:sldId id="265" r:id="rId10"/>
    <p:sldId id="264" r:id="rId11"/>
    <p:sldId id="276" r:id="rId12"/>
    <p:sldId id="270" r:id="rId13"/>
    <p:sldId id="261" r:id="rId14"/>
    <p:sldId id="272" r:id="rId15"/>
    <p:sldId id="271" r:id="rId16"/>
    <p:sldId id="273" r:id="rId17"/>
    <p:sldId id="274" r:id="rId18"/>
    <p:sldId id="281" r:id="rId19"/>
    <p:sldId id="282" r:id="rId20"/>
    <p:sldId id="275" r:id="rId21"/>
    <p:sldId id="262" r:id="rId22"/>
    <p:sldId id="280" r:id="rId23"/>
    <p:sldId id="263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089871-2FB9-489C-A3DE-70417CCA75B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30E907-C81C-4DD9-93FC-69208B15F1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школьников как условие формирования универсальных учебных действий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12977"/>
            <a:ext cx="3384376" cy="289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Третий этап</a:t>
            </a:r>
          </a:p>
          <a:p>
            <a:pPr algn="ctr">
              <a:buNone/>
            </a:pPr>
            <a:r>
              <a:rPr lang="ru-RU" sz="3800" b="1" dirty="0" smtClean="0"/>
              <a:t>Конструирование схемы – </a:t>
            </a:r>
          </a:p>
          <a:p>
            <a:pPr algn="ctr">
              <a:buNone/>
            </a:pPr>
            <a:r>
              <a:rPr lang="ru-RU" sz="3800" b="1" dirty="0" smtClean="0"/>
              <a:t>модели растительной клетки</a:t>
            </a:r>
            <a:endParaRPr lang="ru-RU" sz="3800" dirty="0" smtClean="0"/>
          </a:p>
          <a:p>
            <a:pPr lvl="0"/>
            <a:r>
              <a:rPr lang="ru-RU" dirty="0" smtClean="0"/>
              <a:t>Зарисуйте оболочки двух соседних клеток. Укажите и подпишите более тонкие участки оболочки, через которые осуществляется связь между соседними клетками.</a:t>
            </a:r>
          </a:p>
          <a:p>
            <a:pPr lvl="0"/>
            <a:r>
              <a:rPr lang="ru-RU" dirty="0" smtClean="0"/>
              <a:t>Покажите часть клетки, в которой находятся хромосомы.</a:t>
            </a:r>
          </a:p>
          <a:p>
            <a:pPr lvl="0"/>
            <a:r>
              <a:rPr lang="ru-RU" dirty="0" smtClean="0"/>
              <a:t> внесите в схему полости, заполненные клеточным соком, и подпишите их названия.</a:t>
            </a:r>
          </a:p>
          <a:p>
            <a:pPr lvl="0"/>
            <a:r>
              <a:rPr lang="ru-RU" dirty="0" smtClean="0"/>
              <a:t>Пользуясь цветными карандашами, нарисуйте зелёные пластиды, и подпишите их названия.</a:t>
            </a:r>
          </a:p>
          <a:p>
            <a:pPr lvl="0"/>
            <a:r>
              <a:rPr lang="ru-RU" dirty="0" smtClean="0"/>
              <a:t>Нарисуйте общую схему строения клетки, обозначив все её части. Внесите в рисунок и обозначьте недостающие части клетки (цитоплазма и ядрышко).</a:t>
            </a:r>
          </a:p>
          <a:p>
            <a:pPr lvl="0"/>
            <a:r>
              <a:rPr lang="ru-RU" dirty="0" smtClean="0"/>
              <a:t>Вывод: клетка, состоящая из частей (органоидов), живёт, как единое целое.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четвертый этап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План проведения консультаций для подготовки к научно-практической конференции учащихся начальных классов «Учимся учиться».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352928" cy="534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45"/>
                <a:gridCol w="6760380"/>
                <a:gridCol w="1150703"/>
              </a:tblGrid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55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Тренировочное занятие.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-познакомить с технологией проведения исследовательской работы;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-рассмотреть методы исследования, способы исследования, приемы.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Познакомить с этапами работы с литературными источниками.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76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Выбор темы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-обосновать причину выбора;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-в чем заключается научный интерес?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-краткое описание.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Сбор первоначального теоретического материала. Работа с информационными источниками.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Составление плана проведения эксперимента, опыта. Работа по сбору данных.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 - август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Обобщение полученного теоретического и практического материала.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3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Оформление работы.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Занятия по ораторскому мастерству.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октябрь-ноябрь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Выступление на научно-практической конференции. Защита работы.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dirty="0" lang="ru-RU" smtClean="0" sz="2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Четвертый этап</a:t>
            </a:r>
            <a:br>
              <a:rPr dirty="0" lang="ru-RU" smtClean="0" sz="2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2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Исследовательская работа «Изучение отношения к курению обучающихся и вредного воздействия табачной продукции на организм человека»</a:t>
            </a:r>
            <a:endParaRPr dirty="0" lang="ru-RU" sz="28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4860032" y="3284984"/>
            <a:ext cx="3272408" cy="1752600"/>
          </a:xfrm>
        </p:spPr>
        <p:txBody>
          <a:bodyPr>
            <a:noAutofit/>
          </a:bodyPr>
          <a:lstStyle/>
          <a:p>
            <a:pPr algn="l"/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Выполнили:</a:t>
            </a:r>
          </a:p>
          <a:p>
            <a:pPr algn="l"/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Чиянова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А. 8 класс</a:t>
            </a:r>
          </a:p>
          <a:p>
            <a:pPr algn="l"/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Тишкова А. 7 класс</a:t>
            </a:r>
          </a:p>
          <a:p>
            <a:pPr algn="l"/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Верходанов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А. 11 класс</a:t>
            </a:r>
          </a:p>
          <a:p>
            <a:pPr algn="l"/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Бородина Д. 11 класс</a:t>
            </a:r>
          </a:p>
          <a:p>
            <a:pPr algn="l"/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Волосникова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А. 11 класс</a:t>
            </a:r>
          </a:p>
          <a:p>
            <a:pPr algn="l"/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Тишков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В. 11 класс</a:t>
            </a:r>
            <a:endParaRPr dirty="0" lang="ru-RU" sz="18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C:\Users\Администратор\Desktop\курение\Новая папка (4)\100_PANA\P1000603.JPG" id="1026" name="Picture 2"/>
          <p:cNvPicPr>
            <a:picLocks noChangeArrowheads="1" noChangeAspect="1"/>
          </p:cNvPicPr>
          <p:nvPr/>
        </p:nvPicPr>
        <p:blipFill>
          <a:blip cstate="print" r:embed="rId2"/>
          <a:srcRect b="39"/>
          <a:stretch>
            <a:fillRect/>
          </a:stretch>
        </p:blipFill>
        <p:spPr bwMode="auto">
          <a:xfrm>
            <a:off x="755576" y="3212976"/>
            <a:ext cx="338437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 работ обучающихся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 – актуальность выбранного исследования;</a:t>
            </a:r>
          </a:p>
          <a:p>
            <a:r>
              <a:rPr lang="ru-RU" b="1" dirty="0" smtClean="0"/>
              <a:t>2 – качественный анализ состояния проблемы, отражающий степень знакомства автора с современным состоянием проблемы;</a:t>
            </a:r>
          </a:p>
          <a:p>
            <a:r>
              <a:rPr lang="ru-RU" b="1" dirty="0" smtClean="0"/>
              <a:t>3 – умение использовать известные результаты и факты, знания сверх школьной программы;</a:t>
            </a:r>
          </a:p>
          <a:p>
            <a:r>
              <a:rPr lang="ru-RU" b="1" dirty="0" smtClean="0"/>
              <a:t>4 – владение автором специальным и научным аппаратом;</a:t>
            </a:r>
          </a:p>
          <a:p>
            <a:r>
              <a:rPr lang="ru-RU" b="1" dirty="0" smtClean="0"/>
              <a:t>5 – </a:t>
            </a:r>
            <a:r>
              <a:rPr lang="ru-RU" b="1" dirty="0" err="1" smtClean="0"/>
              <a:t>сформулированность</a:t>
            </a:r>
            <a:r>
              <a:rPr lang="ru-RU" b="1" dirty="0" smtClean="0"/>
              <a:t> и аргументированность собственного мнения;</a:t>
            </a:r>
          </a:p>
          <a:p>
            <a:r>
              <a:rPr lang="ru-RU" b="1" dirty="0" smtClean="0"/>
              <a:t>6 – практическая и теоретическая значимость исследования;</a:t>
            </a:r>
          </a:p>
          <a:p>
            <a:r>
              <a:rPr lang="ru-RU" b="1" dirty="0" smtClean="0"/>
              <a:t>7 – четкость выводов, обобщающих исследование;</a:t>
            </a:r>
          </a:p>
          <a:p>
            <a:r>
              <a:rPr lang="ru-RU" b="1" dirty="0" smtClean="0"/>
              <a:t>8 – грамотность оформления и защиты результатов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безопасное колесо\соревнования безопасное колесо\101_PANA\P10100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56895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188640"/>
            <a:ext cx="7153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Школьная научно-практическая конференция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8172400" cy="1728191"/>
          </a:xfrm>
        </p:spPr>
        <p:txBody>
          <a:bodyPr>
            <a:normAutofit fontScale="90000"/>
          </a:bodyPr>
          <a:lstStyle/>
          <a:p>
            <a:r>
              <a:rPr b="1" dirty="0" lang="ru-RU" sz="3200">
                <a:solidFill>
                  <a:schemeClr val="tx1"/>
                </a:solidFill>
              </a:rPr>
              <a:t>Влияние загрязненности колодезной </a:t>
            </a:r>
            <a:r>
              <a:rPr dirty="0" lang="ru-RU" sz="3200">
                <a:solidFill>
                  <a:schemeClr val="tx1"/>
                </a:solidFill>
              </a:rPr>
              <a:t/>
            </a:r>
            <a:br>
              <a:rPr dirty="0" lang="ru-RU" sz="3200">
                <a:solidFill>
                  <a:schemeClr val="tx1"/>
                </a:solidFill>
              </a:rPr>
            </a:br>
            <a:r>
              <a:rPr b="1" dirty="0" lang="ru-RU" sz="3200">
                <a:solidFill>
                  <a:schemeClr val="tx1"/>
                </a:solidFill>
              </a:rPr>
              <a:t>воды на здоровье человека</a:t>
            </a:r>
            <a:r>
              <a:rPr dirty="0" lang="ru-RU"/>
              <a:t/>
            </a:r>
            <a:br>
              <a:rPr dirty="0" lang="ru-RU"/>
            </a:br>
            <a:endParaRPr dirty="0" lang="ru-RU"/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5148064" y="3212976"/>
            <a:ext cx="3488432" cy="2281808"/>
          </a:xfrm>
        </p:spPr>
        <p:txBody>
          <a:bodyPr>
            <a:noAutofit/>
          </a:bodyPr>
          <a:lstStyle/>
          <a:p>
            <a:r>
              <a:rPr dirty="0" lang="ru-RU" smtClean="0" sz="1800">
                <a:solidFill>
                  <a:schemeClr val="tx1"/>
                </a:solidFill>
              </a:rPr>
              <a:t>Автор: </a:t>
            </a:r>
            <a:r>
              <a:rPr dirty="0" lang="ru-RU" sz="1800">
                <a:solidFill>
                  <a:schemeClr val="tx1"/>
                </a:solidFill>
              </a:rPr>
              <a:t>Петрова </a:t>
            </a:r>
            <a:r>
              <a:rPr dirty="0" err="1" lang="ru-RU" sz="1800">
                <a:solidFill>
                  <a:schemeClr val="tx1"/>
                </a:solidFill>
              </a:rPr>
              <a:t>Анжелика</a:t>
            </a:r>
            <a:r>
              <a:rPr dirty="0" lang="ru-RU" sz="1800">
                <a:solidFill>
                  <a:schemeClr val="tx1"/>
                </a:solidFill>
              </a:rPr>
              <a:t>,</a:t>
            </a:r>
          </a:p>
          <a:p>
            <a:r>
              <a:rPr dirty="0" lang="ru-RU" sz="180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dirty="0" lang="ru-RU" smtClean="0" sz="1800">
                <a:solidFill>
                  <a:schemeClr val="tx1"/>
                </a:solidFill>
              </a:rPr>
              <a:t>ученица </a:t>
            </a:r>
            <a:r>
              <a:rPr dirty="0" lang="ru-RU" smtClean="0" sz="1800"/>
              <a:t> 10 </a:t>
            </a:r>
            <a:r>
              <a:rPr dirty="0" lang="ru-RU" smtClean="0" sz="1800">
                <a:solidFill>
                  <a:schemeClr val="tx1"/>
                </a:solidFill>
              </a:rPr>
              <a:t>класса МКОУ </a:t>
            </a:r>
            <a:r>
              <a:rPr dirty="0" lang="ru-RU" sz="1800">
                <a:solidFill>
                  <a:schemeClr val="tx1"/>
                </a:solidFill>
              </a:rPr>
              <a:t>«</a:t>
            </a:r>
            <a:r>
              <a:rPr dirty="0" err="1" lang="ru-RU" sz="1800">
                <a:solidFill>
                  <a:schemeClr val="tx1"/>
                </a:solidFill>
              </a:rPr>
              <a:t>Верхнесуерская</a:t>
            </a:r>
            <a:r>
              <a:rPr dirty="0" lang="ru-RU" sz="1800">
                <a:solidFill>
                  <a:schemeClr val="tx1"/>
                </a:solidFill>
              </a:rPr>
              <a:t> СОШ»</a:t>
            </a:r>
          </a:p>
          <a:p>
            <a:r>
              <a:rPr dirty="0" lang="ru-RU" smtClean="0" sz="1800">
                <a:solidFill>
                  <a:schemeClr val="tx1"/>
                </a:solidFill>
              </a:rPr>
              <a:t>Руководитель</a:t>
            </a:r>
            <a:r>
              <a:rPr dirty="0" lang="ru-RU" sz="1800">
                <a:solidFill>
                  <a:schemeClr val="tx1"/>
                </a:solidFill>
              </a:rPr>
              <a:t>: Тарасова И.А.,</a:t>
            </a:r>
          </a:p>
          <a:p>
            <a:r>
              <a:rPr dirty="0" lang="ru-RU" sz="1800">
                <a:solidFill>
                  <a:schemeClr val="tx1"/>
                </a:solidFill>
              </a:rPr>
              <a:t>                                                                 Учитель географии </a:t>
            </a:r>
            <a:r>
              <a:rPr dirty="0" lang="ru-RU" smtClean="0" sz="1800">
                <a:solidFill>
                  <a:schemeClr val="tx1"/>
                </a:solidFill>
              </a:rPr>
              <a:t>МКОУ </a:t>
            </a:r>
            <a:r>
              <a:rPr dirty="0" lang="ru-RU" sz="1800">
                <a:solidFill>
                  <a:schemeClr val="tx1"/>
                </a:solidFill>
              </a:rPr>
              <a:t>«</a:t>
            </a:r>
            <a:r>
              <a:rPr dirty="0" err="1" lang="ru-RU" sz="1800">
                <a:solidFill>
                  <a:schemeClr val="tx1"/>
                </a:solidFill>
              </a:rPr>
              <a:t>Верхнесуерская</a:t>
            </a:r>
            <a:r>
              <a:rPr dirty="0" lang="ru-RU" sz="1800">
                <a:solidFill>
                  <a:schemeClr val="tx1"/>
                </a:solidFill>
              </a:rPr>
              <a:t> СОШ»</a:t>
            </a:r>
          </a:p>
          <a:p>
            <a:endParaRPr dirty="0" lang="ru-RU" sz="1800"/>
          </a:p>
        </p:txBody>
      </p:sp>
      <p:pic>
        <p:nvPicPr>
          <p:cNvPr descr="C:\Documents and Settings\1\Мои документы\Мои документы PaperPort\Статьи\Компьютеры\18 Октябрь 2011 г. (4).jpg" id="5" name="Рисунок 4"/>
          <p:cNvPicPr/>
          <p:nvPr/>
        </p:nvPicPr>
        <p:blipFill>
          <a:blip cstate="print" r:embed="rId2"/>
          <a:stretch>
            <a:fillRect/>
          </a:stretch>
        </p:blipFill>
        <p:spPr bwMode="auto">
          <a:xfrm>
            <a:off x="1691680" y="2276872"/>
            <a:ext cx="295232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dur="indefinite" id="1" nodeType="tmRoot" restart="never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:\безопасное колесо\соревнования безопасное колесо\101_PANA\P101004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65312"/>
            <a:ext cx="813690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безопасное колесо\соревнования безопасное колесо\101_PANA\P1010031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 bwMode="auto">
          <a:xfrm>
            <a:off x="1187624" y="332656"/>
            <a:ext cx="40324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D:\безопасное колесо\соревнования безопасное колесо\101_PANA\P1010030.JPG" id="5" name="Рисунок 4"/>
          <p:cNvPicPr/>
          <p:nvPr/>
        </p:nvPicPr>
        <p:blipFill>
          <a:blip cstate="print" r:embed="rId3"/>
          <a:srcRect r="28"/>
          <a:stretch>
            <a:fillRect/>
          </a:stretch>
        </p:blipFill>
        <p:spPr bwMode="auto">
          <a:xfrm>
            <a:off x="5940152" y="1700808"/>
            <a:ext cx="27363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D:\безопасное колесо\соревнования безопасное колесо\101_PANA\P1010026.JPG" id="6" name="Рисунок 5"/>
          <p:cNvPicPr/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1259632" y="3429000"/>
            <a:ext cx="388843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8104" y="692696"/>
            <a:ext cx="3096344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000"/>
              <a:t>Чудеса соленого теста</a:t>
            </a:r>
            <a:endParaRPr b="1" dirty="0" lang="ru-RU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DSC00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4462089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SC07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69411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039544" y="3995678"/>
            <a:ext cx="4104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Иследовательские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учеников: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Алексей  – «Золотое сечение»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Дмитрий - «Многогранники вокруг нас»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Орлова Алена - «Удивительный мир чисел»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Середин Роман - «Звезды семьи на координатной плоскости»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Слепкань Дарья -«Симметрия в природе»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59632" y="332656"/>
            <a:ext cx="6912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Научно-практическая конференция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"От школьного проекта - к творческим делам"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Цель работы – создание условий для развития творческой личности, ее самоопределения и самореализации.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НОУ «ТРИЗ»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(творческое решение исследовательских задач)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4560508" cy="342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156" y="3497139"/>
            <a:ext cx="4480844" cy="336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7704856" cy="151216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О чём говорить? </a:t>
            </a:r>
          </a:p>
          <a:p>
            <a:pPr lvl="0"/>
            <a:r>
              <a:rPr lang="ru-RU" sz="3200" dirty="0" smtClean="0"/>
              <a:t>Зачем говорить? </a:t>
            </a:r>
          </a:p>
          <a:p>
            <a:pPr lvl="0"/>
            <a:r>
              <a:rPr lang="ru-RU" sz="3200" dirty="0" smtClean="0"/>
              <a:t>Сколько говорить? </a:t>
            </a:r>
          </a:p>
          <a:p>
            <a:pPr lvl="0"/>
            <a:r>
              <a:rPr lang="ru-RU" sz="3200" dirty="0" smtClean="0"/>
              <a:t>Кому говорить? </a:t>
            </a:r>
          </a:p>
          <a:p>
            <a:pPr lvl="0"/>
            <a:r>
              <a:rPr lang="ru-RU" sz="3200" dirty="0" smtClean="0"/>
              <a:t>Где говорить? </a:t>
            </a:r>
          </a:p>
          <a:p>
            <a:pPr lvl="0"/>
            <a:r>
              <a:rPr lang="ru-RU" sz="3200" dirty="0" smtClean="0"/>
              <a:t>Как говорить? </a:t>
            </a:r>
          </a:p>
          <a:p>
            <a:r>
              <a:rPr lang="ru-RU" sz="3200" dirty="0" smtClean="0"/>
              <a:t>Что говорить? 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Чекирлан Р.А\Новая папка (5)\P1010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Формирование УУД в процессе исследовательской деятельности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личностные: оценивание содержания исследовательской работы исходя из социальных и личностных ценностей; </a:t>
            </a:r>
          </a:p>
          <a:p>
            <a:r>
              <a:rPr lang="ru-RU" dirty="0" smtClean="0"/>
              <a:t>2) регулятивные: 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составление плана и последовательности действий, прогнозирование, контроль, коррекция, самооценка; </a:t>
            </a:r>
          </a:p>
          <a:p>
            <a:r>
              <a:rPr lang="ru-RU" dirty="0" smtClean="0"/>
              <a:t>3) познавательные: поиск и выделение необходимой информации,  применение методов информационного поиска; выдвижение гипотез и их обоснование; анализ предмета и объекта  исследования;   синтез как составление целой работы из частей;  выбор оснований и критериев для сравнения; классификации объектов;  установление причинно-следственных связей,   построение логической цепи рассуждений и др.; </a:t>
            </a:r>
          </a:p>
          <a:p>
            <a:r>
              <a:rPr lang="ru-RU" dirty="0" smtClean="0"/>
              <a:t>4) коммуникативные: умение слушать и вступать в диалог, участвовать в коллективном обсуждении проблем, строить продуктивное взаимодействие и сотрудничество со сверстниками и взрослыми.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3314" name="Picture 2" descr="D:\субботник\P1000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768752" cy="507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772816"/>
            <a:ext cx="82089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4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интересы, склонности учащихся к исследовательской деятельности, умения и навыки проведения исследований;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34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развивать интерес к познанию мира, сущности процессов и явлений;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34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развивать умения самостоятельно, творчески мыслить и использовать их на практике;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34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мотивированному выбору профессии, профессиональной и социальной адаптации.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Этапы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Теоретико-экспериментальный. Стимулирование интереса к исследовательской деятельности, осознание ее значимости.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Частично-поисковый. Развитие самостоятельности и активности в учебно-исследовательской деятельности.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Поисковый. Овладение методикой научного исследования.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Научно-исследовательский.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Первый этап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Фрагмент урока во втором классе на этапе: формирование новых знаний  и способов действий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57400"/>
          <a:ext cx="8568952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4"/>
                <a:gridCol w="3672408"/>
                <a:gridCol w="1440160"/>
              </a:tblGrid>
              <a:tr h="540060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/>
                        <a:t>Личностные </a:t>
                      </a:r>
                      <a:r>
                        <a:rPr kumimoji="0" lang="ru-RU" sz="1600" kern="1200" dirty="0" smtClean="0"/>
                        <a:t>– проявление интереса к поставленной проблеме.</a:t>
                      </a:r>
                    </a:p>
                    <a:p>
                      <a:r>
                        <a:rPr kumimoji="0" lang="ru-RU" sz="1600" b="1" kern="1200" dirty="0" err="1" smtClean="0"/>
                        <a:t>Метапредметные</a:t>
                      </a:r>
                      <a:endParaRPr kumimoji="0" lang="ru-RU" sz="1600" b="1" kern="1200" dirty="0" smtClean="0"/>
                    </a:p>
                    <a:p>
                      <a:r>
                        <a:rPr kumimoji="0" lang="ru-RU" sz="1600" b="1" kern="1200" dirty="0" smtClean="0"/>
                        <a:t>Регулятивные </a:t>
                      </a:r>
                      <a:r>
                        <a:rPr kumimoji="0" lang="ru-RU" sz="1600" kern="1200" dirty="0" smtClean="0"/>
                        <a:t>– принятие учебной задачи, учиться работать по предложенному учителем плану, используя необходимые средства (учебник, иллюстрации).</a:t>
                      </a:r>
                    </a:p>
                    <a:p>
                      <a:r>
                        <a:rPr kumimoji="0" lang="ru-RU" sz="1600" b="1" kern="1200" dirty="0" smtClean="0"/>
                        <a:t>Познавательные</a:t>
                      </a:r>
                      <a:r>
                        <a:rPr kumimoji="0" lang="ru-RU" sz="1600" kern="1200" dirty="0" smtClean="0"/>
                        <a:t> – самостоятельное создание способов решения </a:t>
                      </a:r>
                      <a:r>
                        <a:rPr kumimoji="0" lang="ru-RU" sz="1600" kern="1200" dirty="0" err="1" smtClean="0"/>
                        <a:t>пробле-мы</a:t>
                      </a:r>
                      <a:r>
                        <a:rPr kumimoji="0" lang="ru-RU" sz="1600" kern="1200" dirty="0" smtClean="0"/>
                        <a:t>, поиск и выделение необходимой информации.</a:t>
                      </a:r>
                    </a:p>
                    <a:p>
                      <a:endParaRPr kumimoji="0" lang="ru-RU" sz="1600" kern="1200" dirty="0" smtClean="0"/>
                    </a:p>
                    <a:p>
                      <a:r>
                        <a:rPr kumimoji="0" lang="ru-RU" sz="1600" kern="1200" dirty="0" smtClean="0"/>
                        <a:t> 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600" kern="12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u="sng" kern="1200" dirty="0" smtClean="0"/>
                        <a:t>Постановка проблемы, выдвижение гипотезы.</a:t>
                      </a:r>
                      <a:endParaRPr kumimoji="0" lang="ru-RU" sz="1600" b="1" kern="1200" dirty="0" smtClean="0"/>
                    </a:p>
                    <a:p>
                      <a:r>
                        <a:rPr kumimoji="0" lang="ru-RU" sz="1600" u="none" strike="noStrike" kern="1200" dirty="0" smtClean="0"/>
                        <a:t> </a:t>
                      </a:r>
                      <a:endParaRPr kumimoji="0" lang="ru-RU" sz="1600" kern="1200" dirty="0" smtClean="0"/>
                    </a:p>
                    <a:p>
                      <a:r>
                        <a:rPr kumimoji="0" lang="ru-RU" sz="1600" kern="1200" dirty="0" err="1" smtClean="0"/>
                        <a:t>Муравьишка</a:t>
                      </a:r>
                      <a:r>
                        <a:rPr kumimoji="0" lang="ru-RU" sz="1600" kern="1200" dirty="0" smtClean="0"/>
                        <a:t> Вопросик хотел бы знать:</a:t>
                      </a:r>
                    </a:p>
                    <a:p>
                      <a:r>
                        <a:rPr kumimoji="0" lang="ru-RU" sz="1600" kern="1200" dirty="0" smtClean="0"/>
                        <a:t>-А могут ли рыбы жить на суше?</a:t>
                      </a:r>
                    </a:p>
                    <a:p>
                      <a:r>
                        <a:rPr kumimoji="0" lang="ru-RU" sz="1600" kern="1200" dirty="0" smtClean="0"/>
                        <a:t>- Кто согласен? </a:t>
                      </a:r>
                      <a:r>
                        <a:rPr kumimoji="0" lang="ru-RU" sz="1600" kern="1200" dirty="0" err="1" smtClean="0"/>
                        <a:t>Муравьишка</a:t>
                      </a:r>
                      <a:r>
                        <a:rPr kumimoji="0" lang="ru-RU" sz="1600" kern="1200" dirty="0" smtClean="0"/>
                        <a:t> сомневается.</a:t>
                      </a:r>
                    </a:p>
                    <a:p>
                      <a:r>
                        <a:rPr kumimoji="0" lang="ru-RU" sz="1600" kern="1200" dirty="0" smtClean="0"/>
                        <a:t>Давайте  продолжим исследование окружающего мира и докажем, что рыбы не могут жить на суше и почему.</a:t>
                      </a:r>
                    </a:p>
                    <a:p>
                      <a:r>
                        <a:rPr kumimoji="0" lang="ru-RU" sz="1600" b="1" u="sng" kern="1200" dirty="0" smtClean="0"/>
                        <a:t>- Где мы можем найти ответы на наши вопросы?</a:t>
                      </a:r>
                      <a:endParaRPr kumimoji="0" lang="ru-RU" sz="1600" b="1" kern="1200" dirty="0" smtClean="0"/>
                    </a:p>
                    <a:p>
                      <a:r>
                        <a:rPr kumimoji="0" lang="ru-RU" sz="1600" kern="1200" dirty="0" smtClean="0"/>
                        <a:t>-понаблюдать</a:t>
                      </a:r>
                    </a:p>
                    <a:p>
                      <a:r>
                        <a:rPr kumimoji="0" lang="ru-RU" sz="1600" kern="1200" dirty="0" smtClean="0"/>
                        <a:t>- посмотреть в компьютере</a:t>
                      </a:r>
                    </a:p>
                    <a:p>
                      <a:r>
                        <a:rPr kumimoji="0" lang="ru-RU" sz="1600" kern="1200" dirty="0" smtClean="0"/>
                        <a:t>- спросить</a:t>
                      </a:r>
                    </a:p>
                    <a:p>
                      <a:r>
                        <a:rPr kumimoji="0" lang="ru-RU" sz="1600" kern="1200" dirty="0" smtClean="0"/>
                        <a:t>- посмотреть в книгах</a:t>
                      </a:r>
                    </a:p>
                    <a:p>
                      <a:r>
                        <a:rPr kumimoji="0" lang="ru-RU" sz="1600" kern="1200" dirty="0" smtClean="0"/>
                        <a:t>- подумать</a:t>
                      </a:r>
                    </a:p>
                    <a:p>
                      <a:r>
                        <a:rPr kumimoji="0" lang="ru-RU" sz="1600" kern="1200" dirty="0" smtClean="0"/>
                        <a:t>- задать вопросы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kern="1200" dirty="0" smtClean="0"/>
                        <a:t>Позвонить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Выдвигают гипотезы.</a:t>
                      </a:r>
                    </a:p>
                    <a:p>
                      <a:r>
                        <a:rPr kumimoji="0" lang="ru-RU" sz="1600" kern="1200" dirty="0" smtClean="0"/>
                        <a:t> 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8229600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Метапредметные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своей учебной деятельности.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ориентировка в информации.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учебного сотрудничества, согласование действий с партнером.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 научится определять строение рыб, их характерные особенности.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исследовательской деятельности по решению проблемы.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lvl="0"/>
                      <a:r>
                        <a:rPr kumimoji="0" lang="ru-RU" sz="14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учебником в парах</a:t>
                      </a:r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(исследование строения рыб, определение функций частей тела)</a:t>
                      </a:r>
                    </a:p>
                    <a:p>
                      <a:r>
                        <a:rPr kumimoji="0" lang="ru-RU" sz="1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Муравьишка</a:t>
                      </a:r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Вопросик заглянул в водоем и увидел там рыбу.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называется эта рыба? (красноперка)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Кто догадался, почему эта рыба называется красноперка? (красные плавники похожие на перышки).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-Изучите по рисунку в учебнике строение этой рыбы. Найдите указанные части у других рыб, изображенных в учебнике.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(дается план ответа)</a:t>
                      </a:r>
                    </a:p>
                    <a:p>
                      <a:endParaRPr kumimoji="0" lang="ru-RU" sz="14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Рассматривают иллюстрации в учебнике.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Извлекают  нужную информацию.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Идет обмен информацией.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Работают с учебником в парах (исследуют строение рыб, определяют функции частей тела рыбы).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994122"/>
          </a:xfrm>
        </p:spPr>
        <p:txBody>
          <a:bodyPr>
            <a:normAutofit fontScale="90000"/>
          </a:bodyPr>
          <a:lstStyle/>
          <a:p>
            <a:r>
              <a:rPr dirty="0" lang="ru-RU" smtClean="0" sz="1800">
                <a:latin charset="0" pitchFamily="18" typeface="Times New Roman"/>
                <a:cs charset="0" pitchFamily="18" typeface="Times New Roman"/>
              </a:rPr>
              <a:t>Первый этап работы - выявление отношения учащихся нашей школы к курению,  а также причин, которые способствуют приобщению молодых людей к курению, на основе социологического опроса, который проводился в 5 - 11-х классах. </a:t>
            </a:r>
            <a:br>
              <a:rPr dirty="0" lang="ru-RU" smtClean="0" sz="1800"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1800">
                <a:latin charset="0" pitchFamily="18" typeface="Times New Roman"/>
                <a:cs charset="0" pitchFamily="18" typeface="Times New Roman"/>
              </a:rPr>
              <a:t>По результатам анкетирования сделали выводы: </a:t>
            </a:r>
            <a:r>
              <a:rPr dirty="0" lang="ru-RU" smtClean="0"/>
              <a:t/>
            </a:r>
            <a:br>
              <a:rPr dirty="0" lang="ru-RU" smtClean="0"/>
            </a:br>
            <a:endParaRPr dirty="0" lang="ru-RU"/>
          </a:p>
        </p:txBody>
      </p:sp>
      <p:pic>
        <p:nvPicPr>
          <p:cNvPr descr="P1000657.JPG" id="4" name="Рисунок 3"/>
          <p:cNvPicPr>
            <a:picLocks noChangeAspect="1"/>
          </p:cNvPicPr>
          <p:nvPr/>
        </p:nvPicPr>
        <p:blipFill>
          <a:blip cstate="print" r:embed="rId2"/>
          <a:srcRect b="4"/>
          <a:stretch>
            <a:fillRect/>
          </a:stretch>
        </p:blipFill>
        <p:spPr>
          <a:xfrm>
            <a:off x="1115616" y="1484784"/>
            <a:ext cx="6624736" cy="49094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план-памятка: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Форма тела, размеры, окраска, характер покровов;</a:t>
            </a:r>
          </a:p>
          <a:p>
            <a:pPr lvl="0"/>
            <a:r>
              <a:rPr lang="ru-RU" dirty="0" smtClean="0"/>
              <a:t>Разделение на главные части;</a:t>
            </a:r>
          </a:p>
          <a:p>
            <a:pPr lvl="0"/>
            <a:r>
              <a:rPr lang="ru-RU" dirty="0" smtClean="0"/>
              <a:t>Описание вида каждой части (по возможности);</a:t>
            </a:r>
          </a:p>
          <a:p>
            <a:pPr lvl="0"/>
            <a:r>
              <a:rPr lang="ru-RU" dirty="0" smtClean="0"/>
              <a:t>Подразделения главных частей ещё на части;</a:t>
            </a:r>
          </a:p>
          <a:p>
            <a:pPr lvl="0"/>
            <a:r>
              <a:rPr lang="ru-RU" dirty="0" smtClean="0"/>
              <a:t>Органы, имеющиеся на каждой главной части (их описание);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Эта форма анализа подходит для всех изучаемых животных и позволяет представлять строение животного или системы его органов в виде абстрактных схем с соподчинениями частей.</a:t>
            </a:r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530120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наблюдаю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1340767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Рост корня.</a:t>
            </a:r>
            <a:endParaRPr lang="ru-RU" dirty="0" smtClean="0"/>
          </a:p>
          <a:p>
            <a:pPr lvl="0"/>
            <a:r>
              <a:rPr lang="ru-RU" dirty="0" smtClean="0"/>
              <a:t>Вырастить несколько проростков фасоли или гороха.</a:t>
            </a:r>
          </a:p>
          <a:p>
            <a:pPr lvl="0"/>
            <a:r>
              <a:rPr lang="ru-RU" dirty="0" smtClean="0"/>
              <a:t>Прикрепите их к высокой пробке корнем вверх.</a:t>
            </a:r>
          </a:p>
          <a:p>
            <a:pPr lvl="0"/>
            <a:r>
              <a:rPr lang="ru-RU" dirty="0" smtClean="0"/>
              <a:t>Осторожно, чтобы не повредить корни, обложите все семена мокрой ватой, а на тарелку, где стоит пробка, налейте немного воды и накройте «колоколом», как показано на рисунке.</a:t>
            </a:r>
          </a:p>
          <a:p>
            <a:pPr lvl="0"/>
            <a:r>
              <a:rPr lang="ru-RU" dirty="0" smtClean="0"/>
              <a:t>Наблюдайте, какое направление примут корни через один, два дня.</a:t>
            </a:r>
          </a:p>
          <a:p>
            <a:pPr lvl="0"/>
            <a:r>
              <a:rPr lang="ru-RU" dirty="0" smtClean="0"/>
              <a:t>Результат зарисуйте. Сделайте выводы.</a:t>
            </a:r>
          </a:p>
          <a:p>
            <a:pPr lvl="0"/>
            <a:r>
              <a:rPr lang="ru-RU" dirty="0" smtClean="0"/>
              <a:t>Оформите отчет для проверки по плану.</a:t>
            </a:r>
          </a:p>
          <a:p>
            <a:r>
              <a:rPr lang="ru-RU" u="sng" dirty="0" smtClean="0"/>
              <a:t>План отчета:</a:t>
            </a:r>
            <a:endParaRPr lang="ru-RU" dirty="0" smtClean="0"/>
          </a:p>
          <a:p>
            <a:pPr lvl="0"/>
            <a:r>
              <a:rPr lang="ru-RU" dirty="0" smtClean="0"/>
              <a:t>Цель опыта (что хотим выяснить?).</a:t>
            </a:r>
          </a:p>
          <a:p>
            <a:pPr lvl="0"/>
            <a:r>
              <a:rPr lang="ru-RU" dirty="0" smtClean="0"/>
              <a:t>Ход опыта (что для этого делаем?).</a:t>
            </a:r>
          </a:p>
          <a:p>
            <a:pPr lvl="0"/>
            <a:r>
              <a:rPr lang="ru-RU" dirty="0" smtClean="0"/>
              <a:t>Результат опыта (что получили?).</a:t>
            </a:r>
            <a:endParaRPr lang="ru-RU" b="1" dirty="0" smtClean="0"/>
          </a:p>
          <a:p>
            <a:pPr algn="ctr"/>
            <a:r>
              <a:rPr lang="ru-RU" b="1" dirty="0" smtClean="0"/>
              <a:t>Календарь наблюдений.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021288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/>
              <a:t>Выводы:</a:t>
            </a:r>
            <a:r>
              <a:rPr lang="ru-RU" dirty="0" smtClean="0"/>
              <a:t> что выяснили?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-45677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этап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рост корня.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проверить умение ставить опыты, фиксировать результат и делать выводы; анализировать причины в случае возможного отрицательного результата.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Карточка – задание.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1014</Words>
  <Application>Microsoft Office PowerPoint</Application>
  <PresentationFormat>Экран (4:3)</PresentationFormat>
  <Paragraphs>178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Исследовательская деятельность школьников как условие формирования универсальных учебных действий </vt:lpstr>
      <vt:lpstr>Цель работы – создание условий для развития творческой личности, ее самоопределения и самореализации. </vt:lpstr>
      <vt:lpstr>Задачи </vt:lpstr>
      <vt:lpstr>Этапы работы:</vt:lpstr>
      <vt:lpstr>Первый этап Фрагмент урока во втором классе на этапе: формирование новых знаний  и способов действий</vt:lpstr>
      <vt:lpstr>Слайд 6</vt:lpstr>
      <vt:lpstr>Первый этап работы - выявление отношения учащихся нашей школы к курению,  а также причин, которые способствуют приобщению молодых людей к курению, на основе социологического опроса, который проводился в 5 - 11-х классах.  По результатам анкетирования сделали выводы:  </vt:lpstr>
      <vt:lpstr>план-памятка: </vt:lpstr>
      <vt:lpstr>Слайд 9</vt:lpstr>
      <vt:lpstr>Слайд 10</vt:lpstr>
      <vt:lpstr>  четвертый этап План проведения консультаций для подготовки к научно-практической конференции учащихся начальных классов «Учимся учиться». </vt:lpstr>
      <vt:lpstr>Четвертый этап Исследовательская работа «Изучение отношения к курению обучающихся и вредного воздействия табачной продукции на организм человека»</vt:lpstr>
      <vt:lpstr>Критерии оценивания работ обучающихся </vt:lpstr>
      <vt:lpstr>Слайд 14</vt:lpstr>
      <vt:lpstr>Влияние загрязненности колодезной  воды на здоровье человека </vt:lpstr>
      <vt:lpstr>Слайд 16</vt:lpstr>
      <vt:lpstr>Слайд 17</vt:lpstr>
      <vt:lpstr>Слайд 18</vt:lpstr>
      <vt:lpstr>Слайд 19</vt:lpstr>
      <vt:lpstr>НОУ «ТРИЗ»  (творческое решение исследовательских задач)</vt:lpstr>
      <vt:lpstr>Публичное выступление</vt:lpstr>
      <vt:lpstr>Слайд 22</vt:lpstr>
      <vt:lpstr>Формирование УУД в процессе исследовательской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клуб «Беспокойные»</dc:title>
  <dc:creator>СОШ "Верхнесуерская"</dc:creator>
  <cp:lastModifiedBy>СОШ "Верхнесуерская"</cp:lastModifiedBy>
  <cp:revision>26</cp:revision>
  <dcterms:created xsi:type="dcterms:W3CDTF">2013-02-27T09:06:43Z</dcterms:created>
  <dcterms:modified xsi:type="dcterms:W3CDTF">2015-02-24T11:22:54Z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453078</vt:lpwstr>
  </property>
  <property fmtid="{D5CDD505-2E9C-101B-9397-08002B2CF9AE}" name="NXPowerLiteSettings" pid="3">
    <vt:lpwstr>F7200358026400</vt:lpwstr>
  </property>
  <property fmtid="{D5CDD505-2E9C-101B-9397-08002B2CF9AE}" name="NXPowerLiteVersion" pid="4">
    <vt:lpwstr>D5.1.3</vt:lpwstr>
  </property>
</Properties>
</file>