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Default ContentType="application/x-fontdata" Extension="fntdata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4" r:id="rId12"/>
    <p:sldId id="270" r:id="rId13"/>
    <p:sldId id="273" r:id="rId14"/>
  </p:sldIdLst>
  <p:sldSz cx="9144000" cy="6858000" type="screen4x3"/>
  <p:notesSz cx="6858000" cy="9144000"/>
  <p:embeddedFontLst>
    <p:embeddedFont>
      <p:font typeface="Arial Narrow" pitchFamily="34" charset="0"/>
      <p:regular r:id="rId15"/>
      <p:bold r:id="rId16"/>
      <p:italic r:id="rId17"/>
      <p:boldItalic r:id="rId18"/>
    </p:embeddedFont>
    <p:embeddedFont>
      <p:font typeface="Calibri" pitchFamily="34" charset="0"/>
      <p:regular r:id="rId19"/>
      <p:bold r:id="rId20"/>
      <p:italic r:id="rId21"/>
      <p:boldItalic r:id="rId22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8559A03-76A9-4808-BCCA-2106CC9832F2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4CE3EC1-ABF3-4512-98CD-49206DA5A0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festival.1september.ru/articles/311954/img14.gi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nJnT9tXza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ceac7808-399a-9ac6-db56-7ed204f861fa/view/" TargetMode="External"/><Relationship Id="rId2" Type="http://schemas.openxmlformats.org/officeDocument/2006/relationships/hyperlink" Target="http://school-collection.edu.ru/catalog/res/80de813e-a63b-3a19-5a8a-5f9e3701406a/view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hool-collection.edu.ru/catalog/res/47cbac0d-2c6b-46bc-d57f-4b250cfa0e07/view/" TargetMode="External"/><Relationship Id="rId5" Type="http://schemas.openxmlformats.org/officeDocument/2006/relationships/hyperlink" Target="http://school-collection.edu.ru/catalog/res/5e8f612a-b762-9f6b-de63-c5dc1d3e64c5/view/" TargetMode="External"/><Relationship Id="rId4" Type="http://schemas.openxmlformats.org/officeDocument/2006/relationships/hyperlink" Target="http://school-collection.edu.ru/catalog/res/76f609e3-5da6-7559-4264-68d3548bb069/view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6336704" cy="1752600"/>
          </a:xfrm>
        </p:spPr>
        <p:txBody>
          <a:bodyPr>
            <a:normAutofit/>
          </a:bodyPr>
          <a:lstStyle/>
          <a:p>
            <a:pPr algn="l"/>
            <a:endParaRPr lang="ru-RU" sz="44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Химические свойства</a:t>
            </a:r>
            <a:br>
              <a:rPr lang="ru-RU" sz="54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применение </a:t>
            </a:r>
            <a:r>
              <a:rPr lang="ru-RU" sz="5400" b="1" cap="none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алканов</a:t>
            </a:r>
            <a:endParaRPr lang="ru-RU" sz="5400" b="1" cap="none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30275" y="0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 дегидрирования</a:t>
            </a:r>
            <a:endParaRPr lang="ru-RU" dirty="0">
              <a:ln w="11430">
                <a:solidFill>
                  <a:schemeClr val="tx1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>
            <a:normAutofit/>
          </a:bodyPr>
          <a:lstStyle/>
          <a:p>
            <a:endParaRPr lang="en-US" sz="4000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</a:t>
            </a:r>
            <a:r>
              <a:rPr lang="en-US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CH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      </a:t>
            </a:r>
            <a:r>
              <a:rPr lang="en-US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en-US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ru-RU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</a:t>
            </a:r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spc="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40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627784" y="2708920"/>
            <a:ext cx="792088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вно 6"/>
          <p:cNvSpPr/>
          <p:nvPr/>
        </p:nvSpPr>
        <p:spPr>
          <a:xfrm>
            <a:off x="4355976" y="2564904"/>
            <a:ext cx="432048" cy="36004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3488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Pt</a:t>
            </a:r>
            <a:r>
              <a:rPr lang="ru-RU" b="1" dirty="0" smtClean="0"/>
              <a:t>,</a:t>
            </a:r>
            <a:r>
              <a:rPr lang="en-US" b="1" dirty="0" smtClean="0"/>
              <a:t>p</a:t>
            </a:r>
            <a:r>
              <a:rPr lang="ru-RU" b="1" dirty="0" smtClean="0"/>
              <a:t>,</a:t>
            </a:r>
            <a:r>
              <a:rPr lang="en-US" b="1" dirty="0" smtClean="0"/>
              <a:t>t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357301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Данная реакция используется для получения этилена, из которого производят спирт, синтетические каучуки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30276" y="-32002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Заполнить таблицу </a:t>
            </a:r>
            <a:endParaRPr lang="ru-RU" dirty="0">
              <a:ln w="1143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763688" y="1988840"/>
          <a:ext cx="6192688" cy="32369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72022"/>
                <a:gridCol w="707778"/>
                <a:gridCol w="884723"/>
                <a:gridCol w="1707515"/>
                <a:gridCol w="1120650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Название вещества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Молекулярная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Структурная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Уравнения реакций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Типы реакции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57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/>
                        <a:t>метан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30276" y="-32002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Эталон заполнения таблицы</a:t>
            </a:r>
            <a:endParaRPr lang="ru-RU" dirty="0">
              <a:ln w="1143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1763688" y="1988840"/>
          <a:ext cx="6192688" cy="31146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72022"/>
                <a:gridCol w="707778"/>
                <a:gridCol w="884723"/>
                <a:gridCol w="1707515"/>
                <a:gridCol w="1120650"/>
              </a:tblGrid>
              <a:tr h="124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Название вещества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Молекулярная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Структурная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Уравнения реакций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Типы реакции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57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/>
                        <a:t>метан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/>
                        <a:t>СН</a:t>
                      </a:r>
                      <a:r>
                        <a:rPr lang="ru-RU" sz="1100" baseline="-25000" dirty="0" smtClean="0"/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СН</a:t>
                      </a:r>
                      <a:r>
                        <a:rPr lang="ru-RU" sz="1100" baseline="-25000" dirty="0"/>
                        <a:t>4</a:t>
                      </a:r>
                      <a:r>
                        <a:rPr lang="ru-RU" sz="1100" dirty="0"/>
                        <a:t> + 2O</a:t>
                      </a:r>
                      <a:r>
                        <a:rPr lang="ru-RU" sz="1100" baseline="-25000" dirty="0"/>
                        <a:t>2</a:t>
                      </a:r>
                      <a:r>
                        <a:rPr lang="ru-RU" sz="1100" dirty="0"/>
                        <a:t> –&gt; CO</a:t>
                      </a:r>
                      <a:r>
                        <a:rPr lang="ru-RU" sz="1100" baseline="-25000" dirty="0"/>
                        <a:t>2</a:t>
                      </a:r>
                      <a:r>
                        <a:rPr lang="ru-RU" sz="1100" dirty="0"/>
                        <a:t> + 2H</a:t>
                      </a:r>
                      <a:r>
                        <a:rPr lang="ru-RU" sz="1100" baseline="-25000" dirty="0"/>
                        <a:t>2</a:t>
                      </a:r>
                      <a:r>
                        <a:rPr lang="ru-RU" sz="1100" dirty="0"/>
                        <a:t>O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Горение (полное окисление)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СН</a:t>
                      </a:r>
                      <a:r>
                        <a:rPr lang="ru-RU" sz="1100" baseline="-25000" dirty="0"/>
                        <a:t>4 </a:t>
                      </a:r>
                      <a:r>
                        <a:rPr lang="ru-RU" sz="1100" dirty="0" smtClean="0"/>
                        <a:t>–&gt;C </a:t>
                      </a:r>
                      <a:r>
                        <a:rPr lang="ru-RU" sz="1100" dirty="0"/>
                        <a:t>+ 2H</a:t>
                      </a:r>
                      <a:r>
                        <a:rPr lang="ru-RU" sz="1100" baseline="-25000" dirty="0"/>
                        <a:t>2</a:t>
                      </a:r>
                      <a:r>
                        <a:rPr lang="ru-RU" sz="1100" dirty="0"/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Полное разложение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СН</a:t>
                      </a:r>
                      <a:r>
                        <a:rPr lang="ru-RU" sz="1100" baseline="-25000" dirty="0"/>
                        <a:t>4</a:t>
                      </a:r>
                      <a:r>
                        <a:rPr lang="ru-RU" sz="1100" dirty="0"/>
                        <a:t> + </a:t>
                      </a:r>
                      <a:r>
                        <a:rPr lang="ru-RU" sz="1100" dirty="0" smtClean="0"/>
                        <a:t>Cl</a:t>
                      </a:r>
                      <a:r>
                        <a:rPr lang="ru-RU" sz="1100" baseline="-25000" dirty="0" smtClean="0"/>
                        <a:t>2</a:t>
                      </a:r>
                      <a:r>
                        <a:rPr lang="ru-RU" sz="1100" baseline="0" dirty="0" smtClean="0"/>
                        <a:t>     </a:t>
                      </a:r>
                      <a:r>
                        <a:rPr lang="ru-RU" sz="1100" dirty="0" smtClean="0"/>
                        <a:t>       CH </a:t>
                      </a:r>
                      <a:r>
                        <a:rPr lang="ru-RU" sz="1100" baseline="-25000" dirty="0" smtClean="0"/>
                        <a:t>3</a:t>
                      </a:r>
                      <a:r>
                        <a:rPr lang="ru-RU" sz="1100" dirty="0" smtClean="0"/>
                        <a:t>Cl </a:t>
                      </a:r>
                      <a:r>
                        <a:rPr lang="ru-RU" sz="1100" dirty="0"/>
                        <a:t>+ </a:t>
                      </a:r>
                      <a:r>
                        <a:rPr lang="ru-RU" sz="1100" dirty="0" err="1"/>
                        <a:t>HCl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Замещение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645024"/>
            <a:ext cx="447675" cy="466725"/>
          </a:xfrm>
          <a:prstGeom prst="rect">
            <a:avLst/>
          </a:prstGeom>
          <a:noFill/>
        </p:spPr>
      </p:pic>
      <p:pic>
        <p:nvPicPr>
          <p:cNvPr id="1025" name="Picture 1" descr="http://festival.1september.ru/articles/311954/img14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724128" y="4725144"/>
            <a:ext cx="257175" cy="12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30275" y="0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b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</p:nvPr>
        </p:nvGraphicFramePr>
        <p:xfrm>
          <a:off x="539552" y="1988840"/>
          <a:ext cx="7488828" cy="185151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46696"/>
                <a:gridCol w="1252496"/>
                <a:gridCol w="1252496"/>
                <a:gridCol w="1746696"/>
                <a:gridCol w="1490444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Название вещества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Молекулярная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/>
                        <a:t>Структурная формула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Уравнения реакций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/>
                        <a:t>Типы реакции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4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/>
                        <a:t>этан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3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4019436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 выбору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Подготовить презентацию: «Жизнь и деятельность Н.Н.Семенова»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«Преимущества природного газа перед другими видами топлива»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+mj-lt"/>
                <a:cs typeface="Arial" pitchFamily="34" charset="0"/>
              </a:rPr>
              <a:t>«Применение </a:t>
            </a:r>
            <a:r>
              <a:rPr lang="ru-RU" sz="2000" b="1" dirty="0" err="1" smtClean="0">
                <a:latin typeface="+mj-lt"/>
                <a:cs typeface="Arial" pitchFamily="34" charset="0"/>
              </a:rPr>
              <a:t>алканов</a:t>
            </a:r>
            <a:r>
              <a:rPr lang="ru-RU" sz="2000" b="1" dirty="0" smtClean="0">
                <a:latin typeface="+mj-lt"/>
                <a:cs typeface="Arial" pitchFamily="34" charset="0"/>
              </a:rPr>
              <a:t>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Дополнительно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химические свойства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алканов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solidFill>
                    <a:schemeClr val="tx2"/>
                  </a:solidFill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Calibri" pitchFamily="34" charset="0"/>
                <a:hlinkClick r:id="rId2"/>
              </a:rPr>
              <a:t>http://www.youtube.com/watch?v=CnJnT9tXzaQ</a:t>
            </a:r>
            <a:endParaRPr kumimoji="0" lang="ru-RU" sz="20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340768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Заполнить таблицу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0276" y="-32002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352928" cy="446449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</a:rPr>
              <a:t>сформировать представление о химических свойствах, применении </a:t>
            </a:r>
            <a:r>
              <a:rPr lang="ru-RU" sz="2800" b="1" dirty="0" err="1" smtClean="0">
                <a:solidFill>
                  <a:schemeClr val="tx1"/>
                </a:solidFill>
              </a:rPr>
              <a:t>алканов</a:t>
            </a:r>
            <a:r>
              <a:rPr lang="ru-RU" sz="2800" b="1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</a:rPr>
              <a:t>развивать умения составлять уравнения химических реакций, находить зависимость в ряду: строение – свойства – применение;</a:t>
            </a:r>
          </a:p>
          <a:p>
            <a:pPr algn="l"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tx1"/>
                </a:solidFill>
              </a:rPr>
              <a:t>Раскрыть важнейшие области практического применения </a:t>
            </a:r>
            <a:r>
              <a:rPr lang="ru-RU" sz="2800" b="1" dirty="0" err="1" smtClean="0">
                <a:solidFill>
                  <a:schemeClr val="tx1"/>
                </a:solidFill>
              </a:rPr>
              <a:t>алканов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Цель:</a:t>
            </a:r>
            <a:endParaRPr lang="ru-RU" sz="5400" b="1" cap="none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7924800" cy="941388"/>
          </a:xfrm>
        </p:spPr>
        <p:txBody>
          <a:bodyPr>
            <a:normAutofit fontScale="90000"/>
          </a:bodyPr>
          <a:lstStyle/>
          <a:p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611560" y="404664"/>
            <a:ext cx="8136904" cy="60485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«Определение элементарного состава органических соединений»</a:t>
            </a:r>
            <a:endParaRPr lang="ru-RU" sz="2400" b="1" dirty="0" smtClean="0">
              <a:ln w="11430">
                <a:solidFill>
                  <a:schemeClr val="tx1"/>
                </a:solidFill>
              </a:ln>
              <a:hlinkClick r:id="rId2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2"/>
              </a:rPr>
              <a:t>http://school-collection.edu.ru/catalog/res/80de813e-a63b-3a19-5a8a-5f9e3701406a/view/</a:t>
            </a:r>
            <a:endParaRPr lang="ru-RU" b="1" dirty="0" smtClean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«Получение метана»</a:t>
            </a:r>
          </a:p>
          <a:p>
            <a:pPr>
              <a:buNone/>
            </a:pPr>
            <a:r>
              <a:rPr lang="ru-RU" sz="1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3"/>
              </a:rPr>
              <a:t> http://school-collection.edu.ru/catalog/res/ceac7808-399a-9ac6-db56-7ed204f861fa/view/</a:t>
            </a:r>
            <a:endParaRPr lang="ru-RU" sz="1800" b="1" dirty="0" smtClean="0">
              <a:ln>
                <a:solidFill>
                  <a:schemeClr val="tx2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«Взрыв метана с кислородом»</a:t>
            </a:r>
            <a:endParaRPr lang="ru-RU" sz="2400" dirty="0" smtClean="0">
              <a:ln w="11430">
                <a:solidFill>
                  <a:schemeClr val="tx1"/>
                </a:solidFill>
              </a:ln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4"/>
              </a:rPr>
              <a:t>http://school-collection.edu.ru/catalog/res/76f609e3-5da6-7559-4264-68d3548bb069/view</a:t>
            </a:r>
            <a: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4"/>
              </a:rPr>
              <a:t>/</a:t>
            </a:r>
            <a:endParaRPr lang="ru-RU" dirty="0" smtClean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«Горение метана»</a:t>
            </a:r>
          </a:p>
          <a:p>
            <a:pPr>
              <a:buNone/>
            </a:pPr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5"/>
              </a:rPr>
              <a:t>http://school-collection.edu.ru/catalog/res/5e8f612a-b762-9f6b-de63-c5dc1d3e64c5/view</a:t>
            </a:r>
            <a:r>
              <a:rPr lang="ru-RU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5"/>
              </a:rPr>
              <a:t>/</a:t>
            </a:r>
            <a:endParaRPr lang="ru-RU" dirty="0" smtClean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>
              <a:buNone/>
            </a:pPr>
            <a:r>
              <a:rPr lang="ru-RU" sz="2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«Горение жидких углеводородов»</a:t>
            </a:r>
            <a:endParaRPr lang="ru-RU" sz="2400" dirty="0" smtClean="0">
              <a:ln w="11430">
                <a:solidFill>
                  <a:schemeClr val="tx1"/>
                </a:solidFill>
              </a:ln>
              <a:hlinkClick r:id="rId6"/>
            </a:endParaRPr>
          </a:p>
          <a:p>
            <a:pPr>
              <a:buNone/>
            </a:pPr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hlinkClick r:id="rId6"/>
              </a:rPr>
              <a:t>http://school-collection.edu.ru/catalog/res/47cbac0d-2c6b-46bc-d57f-4b250cfa0e07/view/</a:t>
            </a:r>
            <a:endParaRPr lang="ru-RU" b="1" dirty="0" smtClean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30275" y="-32001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Химические свойства</a:t>
            </a:r>
            <a:b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233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288" y="21328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611560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16200000">
            <a:off x="899592" y="191683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25963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16200000">
            <a:off x="899593" y="263691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1907704" y="2204864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67744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2348880"/>
            <a:ext cx="1080120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92080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89532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2048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9776" y="22048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5004048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16200000">
            <a:off x="5292080" y="198884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5652120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6200000">
            <a:off x="5292081" y="270892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12160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люс 24"/>
          <p:cNvSpPr/>
          <p:nvPr/>
        </p:nvSpPr>
        <p:spPr>
          <a:xfrm>
            <a:off x="6516216" y="2276872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76256" y="220486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60032" y="3356992"/>
            <a:ext cx="2160240" cy="6480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Хлорметан, или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Хлористый метил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1619672" y="2132856"/>
            <a:ext cx="1080120" cy="432048"/>
          </a:xfrm>
          <a:prstGeom prst="flowChartProcess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79912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47528" y="2132856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Минус 30"/>
          <p:cNvSpPr/>
          <p:nvPr/>
        </p:nvSpPr>
        <p:spPr>
          <a:xfrm>
            <a:off x="269979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491880" y="414908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СН</a:t>
            </a:r>
            <a:r>
              <a:rPr lang="ru-RU" b="1" baseline="-25000" dirty="0" smtClean="0"/>
              <a:t>3</a:t>
            </a:r>
            <a:r>
              <a:rPr lang="ru-RU" b="1" dirty="0" smtClean="0"/>
              <a:t> </a:t>
            </a:r>
            <a:r>
              <a:rPr lang="en-US" b="1" dirty="0" smtClean="0"/>
              <a:t>CL – </a:t>
            </a:r>
            <a:r>
              <a:rPr lang="ru-RU" b="1" dirty="0" smtClean="0"/>
              <a:t>газ, легко сжижается и при последующем испарении поглощает большое количество теплоты. Применяется в холодильных установках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7" grpId="1"/>
      <p:bldP spid="28" grpId="0" animBg="1"/>
      <p:bldP spid="28" grpId="1" animBg="1"/>
      <p:bldP spid="30" grpId="0"/>
      <p:bldP spid="31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-32001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23319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288" y="21328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611560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16200000">
            <a:off x="899592" y="191683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25963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16200000">
            <a:off x="899593" y="263691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1907704" y="2204864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67744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2348880"/>
            <a:ext cx="1080120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92080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89532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20486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9776" y="22048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5004048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16200000">
            <a:off x="5292080" y="198884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5652120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6200000">
            <a:off x="5292081" y="270892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12160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люс 24"/>
          <p:cNvSpPr/>
          <p:nvPr/>
        </p:nvSpPr>
        <p:spPr>
          <a:xfrm>
            <a:off x="6516216" y="2276872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76256" y="220486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60032" y="335699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Дихлорметан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или хлористый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метилен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1619672" y="2132856"/>
            <a:ext cx="1080120" cy="432048"/>
          </a:xfrm>
          <a:prstGeom prst="flowChartProcess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79912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47528" y="2132856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Минус 30"/>
          <p:cNvSpPr/>
          <p:nvPr/>
        </p:nvSpPr>
        <p:spPr>
          <a:xfrm>
            <a:off x="269979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635896" y="443711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СН</a:t>
            </a:r>
            <a:r>
              <a:rPr lang="en-US" b="1" baseline="-25000" dirty="0" smtClean="0"/>
              <a:t>2</a:t>
            </a:r>
            <a:r>
              <a:rPr lang="ru-RU" b="1" dirty="0" smtClean="0"/>
              <a:t> </a:t>
            </a:r>
            <a:r>
              <a:rPr lang="en-US" b="1" dirty="0" smtClean="0"/>
              <a:t>CL</a:t>
            </a:r>
            <a:r>
              <a:rPr lang="en-US" b="1" baseline="-25000" dirty="0" smtClean="0"/>
              <a:t>2 </a:t>
            </a:r>
            <a:r>
              <a:rPr lang="en-US" b="1" dirty="0" smtClean="0"/>
              <a:t>–</a:t>
            </a:r>
            <a:r>
              <a:rPr lang="ru-RU" b="1" dirty="0" smtClean="0"/>
              <a:t> применяется как растворитель, для склеивания пластиков</a:t>
            </a:r>
            <a:endParaRPr lang="ru-RU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7" grpId="1"/>
      <p:bldP spid="28" grpId="0" animBg="1"/>
      <p:bldP spid="28" grpId="1" animBg="1"/>
      <p:bldP spid="30" grpId="0"/>
      <p:bldP spid="31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0" y="0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23319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288" y="21328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611560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16200000">
            <a:off x="899592" y="191683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25963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16200000">
            <a:off x="899593" y="263691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1907704" y="2204864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67744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2348880"/>
            <a:ext cx="1080120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92080" y="1556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89532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9776" y="22048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5004048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16200000">
            <a:off x="5292080" y="198884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5652120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6200000">
            <a:off x="5292081" y="270892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12160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люс 24"/>
          <p:cNvSpPr/>
          <p:nvPr/>
        </p:nvSpPr>
        <p:spPr>
          <a:xfrm>
            <a:off x="6516216" y="2276872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76256" y="220486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60032" y="33569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Трихлорметан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1619672" y="2132856"/>
            <a:ext cx="1080120" cy="432048"/>
          </a:xfrm>
          <a:prstGeom prst="flowChartProcess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79912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47528" y="2132856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Минус 30"/>
          <p:cNvSpPr/>
          <p:nvPr/>
        </p:nvSpPr>
        <p:spPr>
          <a:xfrm>
            <a:off x="269979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059832" y="3861048"/>
            <a:ext cx="49685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СН </a:t>
            </a:r>
            <a:r>
              <a:rPr lang="en-US" b="1" dirty="0" smtClean="0"/>
              <a:t>CL</a:t>
            </a:r>
            <a:r>
              <a:rPr lang="en-US" b="1" baseline="-25000" dirty="0" smtClean="0"/>
              <a:t>3 </a:t>
            </a:r>
            <a:r>
              <a:rPr lang="en-US" b="1" dirty="0" smtClean="0"/>
              <a:t>– </a:t>
            </a:r>
            <a:r>
              <a:rPr lang="ru-RU" b="1" dirty="0" smtClean="0"/>
              <a:t>хлороформ, бесцветная летучая жидкость с эфирным запахом и сладким вкусом используется: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при производстве </a:t>
            </a:r>
            <a:r>
              <a:rPr lang="ru-RU" b="1" dirty="0" err="1" smtClean="0"/>
              <a:t>фреонового</a:t>
            </a:r>
            <a:r>
              <a:rPr lang="ru-RU" b="1" dirty="0" smtClean="0"/>
              <a:t> хладагента;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в качестве растворителя в фармакологической промышленности;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 для производства красителей и пестицидов</a:t>
            </a:r>
            <a:endParaRPr lang="ru-RU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7" grpId="1"/>
      <p:bldP spid="28" grpId="0" animBg="1"/>
      <p:bldP spid="28" grpId="1" animBg="1"/>
      <p:bldP spid="30" grpId="0"/>
      <p:bldP spid="31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-30276" y="-32002"/>
            <a:ext cx="9174275" cy="6890001"/>
          </a:xfrm>
          <a:prstGeom prst="rect">
            <a:avLst/>
          </a:prstGeom>
          <a:solidFill>
            <a:schemeClr val="dk1">
              <a:alpha val="28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Реакция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48478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823319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13285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7288" y="21328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Минус 8"/>
          <p:cNvSpPr/>
          <p:nvPr/>
        </p:nvSpPr>
        <p:spPr>
          <a:xfrm>
            <a:off x="611560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 rot="16200000">
            <a:off x="899592" y="191683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25963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 rot="16200000">
            <a:off x="899593" y="263691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1907704" y="2204864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67744" y="21328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563888" y="2348880"/>
            <a:ext cx="1080120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92080" y="1556792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2895327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4008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9776" y="220486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Минус 19"/>
          <p:cNvSpPr/>
          <p:nvPr/>
        </p:nvSpPr>
        <p:spPr>
          <a:xfrm>
            <a:off x="5004048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 rot="16200000">
            <a:off x="5292080" y="198884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5652120" y="234888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 rot="16200000">
            <a:off x="5292081" y="2708920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012160" y="220486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люс 24"/>
          <p:cNvSpPr/>
          <p:nvPr/>
        </p:nvSpPr>
        <p:spPr>
          <a:xfrm>
            <a:off x="6516216" y="2276872"/>
            <a:ext cx="360040" cy="36004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876256" y="220486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HCl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7944" y="3356992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Тетрахлорметан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Или </a:t>
            </a:r>
            <a:r>
              <a:rPr lang="ru-RU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тетрахлорид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углерода</a:t>
            </a:r>
          </a:p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(четыреххлористый</a:t>
            </a:r>
          </a:p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углерод)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1619672" y="2132856"/>
            <a:ext cx="1080120" cy="432048"/>
          </a:xfrm>
          <a:prstGeom prst="flowChartProcess">
            <a:avLst/>
          </a:prstGeom>
          <a:noFill/>
          <a:ln w="38100">
            <a:solidFill>
              <a:srgbClr val="92D05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79912" y="19168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047528" y="2132856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Минус 30"/>
          <p:cNvSpPr/>
          <p:nvPr/>
        </p:nvSpPr>
        <p:spPr>
          <a:xfrm>
            <a:off x="2699792" y="2276872"/>
            <a:ext cx="360040" cy="216024"/>
          </a:xfrm>
          <a:prstGeom prst="mathMin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555776" y="4797153"/>
            <a:ext cx="65882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 </a:t>
            </a:r>
            <a:r>
              <a:rPr lang="en-US" b="1" dirty="0" smtClean="0"/>
              <a:t>CL</a:t>
            </a:r>
            <a:r>
              <a:rPr lang="ru-RU" b="1" baseline="-25000" dirty="0" smtClean="0"/>
              <a:t>4</a:t>
            </a:r>
            <a:r>
              <a:rPr lang="ru-RU" b="1" dirty="0" smtClean="0"/>
              <a:t> </a:t>
            </a:r>
            <a:r>
              <a:rPr lang="en-US" b="1" baseline="-25000" dirty="0" smtClean="0"/>
              <a:t> </a:t>
            </a:r>
            <a:r>
              <a:rPr lang="en-US" b="1" dirty="0" smtClean="0"/>
              <a:t>-</a:t>
            </a:r>
            <a:r>
              <a:rPr lang="ru-RU" b="1" dirty="0" smtClean="0"/>
              <a:t> применяется как растворитель (жиров, смол, каучука);</a:t>
            </a:r>
          </a:p>
          <a:p>
            <a:r>
              <a:rPr lang="ru-RU" b="1" dirty="0" smtClean="0"/>
              <a:t> для получения фреонов, как </a:t>
            </a:r>
            <a:r>
              <a:rPr lang="ru-RU" b="1" dirty="0" err="1" smtClean="0"/>
              <a:t>экстрагент</a:t>
            </a:r>
            <a:r>
              <a:rPr lang="ru-RU" b="1" dirty="0" smtClean="0"/>
              <a:t>,  в медицине.</a:t>
            </a:r>
          </a:p>
          <a:p>
            <a:r>
              <a:rPr lang="ru-RU" b="1" dirty="0" smtClean="0"/>
              <a:t>Являлся стандартным наполнителем переносных огнетушителей для советской бронетехники</a:t>
            </a:r>
          </a:p>
          <a:p>
            <a:endParaRPr lang="ru-RU" dirty="0" smtClean="0"/>
          </a:p>
          <a:p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500"/>
                            </p:stCondLst>
                            <p:childTnLst>
                              <p:par>
                                <p:cTn id="10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/>
      <p:bldP spid="27" grpId="1"/>
      <p:bldP spid="28" grpId="0" animBg="1"/>
      <p:bldP spid="28" grpId="1" animBg="1"/>
      <p:bldP spid="30" grpId="0"/>
      <p:bldP spid="31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30275" y="-32001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Механизм реакции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285293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619672" y="198884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2123728" y="198884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971600" y="2636912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971600" y="314096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619672" y="386104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123728" y="386104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203848" y="306896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203848" y="242088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788024" y="285293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4572000" y="198884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5076056" y="198884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796136" y="2636912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5796136" y="314096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4572000" y="386104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5076056" y="386104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2897579" y="1715251"/>
            <a:ext cx="1119883" cy="2640458"/>
          </a:xfrm>
          <a:custGeom>
            <a:avLst/>
            <a:gdLst>
              <a:gd name="connsiteX0" fmla="*/ 0 w 1119883"/>
              <a:gd name="connsiteY0" fmla="*/ 0 h 2640458"/>
              <a:gd name="connsiteX1" fmla="*/ 10274 w 1119883"/>
              <a:gd name="connsiteY1" fmla="*/ 1222625 h 2640458"/>
              <a:gd name="connsiteX2" fmla="*/ 1099335 w 1119883"/>
              <a:gd name="connsiteY2" fmla="*/ 1191802 h 2640458"/>
              <a:gd name="connsiteX3" fmla="*/ 1109609 w 1119883"/>
              <a:gd name="connsiteY3" fmla="*/ 2640458 h 2640458"/>
              <a:gd name="connsiteX4" fmla="*/ 1119883 w 1119883"/>
              <a:gd name="connsiteY4" fmla="*/ 2589088 h 2640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883" h="2640458">
                <a:moveTo>
                  <a:pt x="0" y="0"/>
                </a:moveTo>
                <a:cubicBezTo>
                  <a:pt x="3425" y="407542"/>
                  <a:pt x="6849" y="815083"/>
                  <a:pt x="10274" y="1222625"/>
                </a:cubicBezTo>
                <a:lnTo>
                  <a:pt x="1099335" y="1191802"/>
                </a:lnTo>
                <a:cubicBezTo>
                  <a:pt x="1102760" y="1674687"/>
                  <a:pt x="1106184" y="2157573"/>
                  <a:pt x="1109609" y="2640458"/>
                </a:cubicBezTo>
                <a:lnTo>
                  <a:pt x="1119883" y="2589088"/>
                </a:lnTo>
              </a:path>
            </a:pathLst>
          </a:custGeom>
          <a:ln w="7620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76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08 -0.01481 0.0026 -0.03771 0.01128 -0.04927 C 0.01354 -0.05228 0.0151 -0.05691 0.01805 -0.0583 C 0.02135 -0.05992 0.02482 -0.0613 0.02812 -0.06292 C 0.0368 -0.06246 0.04548 -0.06315 0.05399 -0.0613 C 0.05538 -0.06107 0.05538 -0.0583 0.05625 -0.05691 C 0.05729 -0.05529 0.0585 -0.0539 0.05954 -0.05228 C 0.06545 -0.04303 0.06805 -0.031 0.07309 -0.02082 C 0.07621 -0.00694 0.07916 0.0067 0.0809 0.02105 C 0.08159 0.03631 0.07951 0.07703 0.09444 0.08397 C 0.09826 0.0835 0.10572 0.08235 0.10572 0.08235 " pathEditMode="relative" ptsTypes="ffffffffffA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0.0037 0.01007 0.01735 0.01233 0.02706 C 0.01077 0.04696 0.01007 0.06384 0.00677 0.08235 C 0.0059 0.09715 0.00521 0.11242 -0.00225 0.12422 C -0.00451 0.12769 -0.00764 0.13 -0.01007 0.13324 C -0.01198 0.14041 -0.01632 0.14295 -0.02135 0.14527 C -0.02882 0.14434 -0.03663 0.1455 -0.04375 0.14226 C -0.04722 0.14064 -0.05173 0.13185 -0.05173 0.13185 C -0.0566 0.11867 -0.05781 0.1034 -0.0618 0.08975 C -0.06719 0.05158 -0.04114 -0.01573 -0.06857 -0.02845 C -0.07413 -0.02799 -0.07986 -0.02822 -0.08541 -0.02683 C -0.0868 -0.0266 -0.08871 -0.02383 -0.08871 -0.02383 " pathEditMode="relative" ptsTypes="fffffffffffA"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4" grpId="1" animBg="1"/>
      <p:bldP spid="4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30275" y="0"/>
            <a:ext cx="9174275" cy="6890001"/>
          </a:xfrm>
          <a:prstGeom prst="rect">
            <a:avLst/>
          </a:prstGeom>
          <a:solidFill>
            <a:schemeClr val="dk1">
              <a:alpha val="43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Механизм реакции замещения</a:t>
            </a:r>
            <a:endParaRPr lang="ru-RU" b="1" dirty="0">
              <a:ln w="11430">
                <a:solidFill>
                  <a:schemeClr val="tx1"/>
                </a:solidFill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331640" y="242088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1835696" y="242088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83568" y="306896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683568" y="357301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331640" y="429309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835696" y="429309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51520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75656" y="177281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87824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5656" y="479715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2483768" y="306896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2483768" y="357301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3563888" y="3356992"/>
            <a:ext cx="432048" cy="432048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220072" y="328498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Блок-схема: узел 27"/>
          <p:cNvSpPr/>
          <p:nvPr/>
        </p:nvSpPr>
        <p:spPr>
          <a:xfrm>
            <a:off x="5004048" y="242088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5508104" y="2420888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355976" y="357301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5004048" y="429309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5508104" y="429309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6156176" y="3068960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6156176" y="3573016"/>
            <a:ext cx="432048" cy="4320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2332234" y="2188396"/>
            <a:ext cx="4849402" cy="3071973"/>
          </a:xfrm>
          <a:custGeom>
            <a:avLst/>
            <a:gdLst>
              <a:gd name="connsiteX0" fmla="*/ 0 w 4849402"/>
              <a:gd name="connsiteY0" fmla="*/ 1356188 h 3071973"/>
              <a:gd name="connsiteX1" fmla="*/ 678094 w 4849402"/>
              <a:gd name="connsiteY1" fmla="*/ 1356188 h 3071973"/>
              <a:gd name="connsiteX2" fmla="*/ 688368 w 4849402"/>
              <a:gd name="connsiteY2" fmla="*/ 0 h 3071973"/>
              <a:gd name="connsiteX3" fmla="*/ 4849402 w 4849402"/>
              <a:gd name="connsiteY3" fmla="*/ 30822 h 3071973"/>
              <a:gd name="connsiteX4" fmla="*/ 4654193 w 4849402"/>
              <a:gd name="connsiteY4" fmla="*/ 3071973 h 3071973"/>
              <a:gd name="connsiteX5" fmla="*/ 51370 w 4849402"/>
              <a:gd name="connsiteY5" fmla="*/ 2702103 h 3071973"/>
              <a:gd name="connsiteX6" fmla="*/ 0 w 4849402"/>
              <a:gd name="connsiteY6" fmla="*/ 1356188 h 307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49402" h="3071973">
                <a:moveTo>
                  <a:pt x="0" y="1356188"/>
                </a:moveTo>
                <a:lnTo>
                  <a:pt x="678094" y="1356188"/>
                </a:lnTo>
                <a:cubicBezTo>
                  <a:pt x="681519" y="904125"/>
                  <a:pt x="684943" y="452063"/>
                  <a:pt x="688368" y="0"/>
                </a:cubicBezTo>
                <a:lnTo>
                  <a:pt x="4849402" y="30822"/>
                </a:lnTo>
                <a:lnTo>
                  <a:pt x="4654193" y="3071973"/>
                </a:lnTo>
                <a:lnTo>
                  <a:pt x="51370" y="2702103"/>
                </a:lnTo>
                <a:lnTo>
                  <a:pt x="0" y="1356188"/>
                </a:lnTo>
                <a:close/>
              </a:path>
            </a:pathLst>
          </a:custGeom>
          <a:noFill/>
          <a:ln w="381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6 0.00508 0.00399 0.01156 0.00677 0.01642 C 0.01094 0.02359 0.01736 0.02845 0.02135 0.03585 C 0.02847 0.0488 0.03715 0.06014 0.04722 0.06893 C 0.05121 0.0724 0.06423 0.08489 0.0684 0.08674 C 0.07465 0.08929 0.08125 0.08952 0.08767 0.09137 C 0.10139 0.10085 0.12517 0.09484 0.13698 0.09437 C 0.14826 0.08674 0.15312 0.0724 0.15955 0.05829 C 0.16076 0.04811 0.16389 0.03839 0.16632 0.02845 C 0.16666 -0.00602 0.16666 -0.04049 0.16736 -0.07495 C 0.16736 -0.07888 0.16909 -0.08652 0.17066 -0.08976 C 0.17969 -0.10873 0.16944 -0.08189 0.17639 -0.09878 C 0.18073 -0.10919 0.18055 -0.11196 0.18767 -0.11821 C 0.20347 -0.11543 0.20729 -0.11497 0.21909 -0.10479 C 0.22344 -0.09623 0.22552 -0.08166 0.21788 -0.07495 C 0.21475 -0.07218 0.21024 -0.07195 0.20677 -0.07033 C 0.2033 -0.07079 0.19861 -0.06848 0.19653 -0.07195 C 0.19444 -0.07541 0.19462 -0.08374 0.19774 -0.08536 C 0.20521 -0.08883 0.21354 -0.08421 0.22135 -0.08374 C 0.22326 -0.08282 0.22534 -0.08259 0.22691 -0.08097 C 0.23194 -0.07518 0.22014 -0.07287 0.21788 -0.07195 C 0.21458 -0.07333 0.20955 -0.07218 0.20781 -0.07634 C 0.19844 -0.09808 0.20885 -0.09276 0.21337 -0.09138 C 0.21632 -0.08351 0.21909 -0.07218 0.21111 -0.06894 C 0.21007 -0.0694 0.20798 -0.06894 0.20781 -0.07033 C 0.20712 -0.07426 0.20729 -0.07888 0.20885 -0.08235 C 0.20955 -0.08397 0.21041 -0.07935 0.21111 -0.07796 C 0.20989 -0.0694 0.21198 -0.07033 0.20781 -0.07033 " pathEditMode="relative" ptsTypes="fffffffffffffffffffffffffffA">
                                      <p:cBhvr>
                                        <p:cTn id="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0.00162 C -0.00712 -0.01851 -0.00921 -0.04072 4.16667E-6 -0.05691 C 0.00173 -0.06686 0.00607 -0.07194 0.01232 -0.07796 C 0.02673 -0.09184 0.04079 -0.09646 0.05729 -0.1034 C 0.06909 -0.10248 0.0934 -0.10549 0.10677 -0.09438 C 0.11128 -0.09068 0.1177 -0.08767 0.12135 -0.08235 C 0.12257 -0.0805 0.12656 -0.07218 0.12812 -0.06894 C 0.12882 -0.06755 0.13038 -0.06454 0.13038 -0.06431 C 0.13368 -0.04928 0.13454 -0.04928 0.13142 -0.02846 C 0.13073 -0.02406 0.12656 -0.02175 0.12465 -0.01805 C 0.12013 -0.00949 0.11805 -0.00278 0.11128 0.00277 C 0.10833 0.00879 0.10573 0.01017 0.10104 0.01341 C 0.09566 0.01133 0.09774 0.01318 0.09444 0.00879 " pathEditMode="relative" rAng="0" ptsTypes="ffffffffffff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1 -0.00047 -0.01198 -0.00093 -0.01789 -0.00162 C -0.02136 -0.00209 -0.02483 -0.00463 -0.02813 -0.00463 " pathEditMode="relative" ptsTypes="ffA">
                                      <p:cBhvr>
                                        <p:cTn id="10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0" grpId="0"/>
      <p:bldP spid="21" grpId="0"/>
      <p:bldP spid="22" grpId="0"/>
      <p:bldP spid="22" grpId="1"/>
      <p:bldP spid="23" grpId="0"/>
      <p:bldP spid="24" grpId="0" animBg="1"/>
      <p:bldP spid="25" grpId="0" animBg="1"/>
      <p:bldP spid="25" grpId="1" animBg="1"/>
      <p:bldP spid="26" grpId="0" animBg="1"/>
      <p:bldP spid="26" grpId="1" animBg="1"/>
      <p:bldP spid="27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5" grpId="0" animBg="1"/>
      <p:bldP spid="45" grpId="1" animBg="1"/>
      <p:bldP spid="45" grpId="2" animBg="1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478</TotalTime>
  <Words>405</Words>
  <Application>Microsoft Office PowerPoint</Application>
  <PresentationFormat>Экран (4:3)</PresentationFormat>
  <Paragraphs>153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Wingdings</vt:lpstr>
      <vt:lpstr>Calibri</vt:lpstr>
      <vt:lpstr>Times New Roman</vt:lpstr>
      <vt:lpstr>Горизонт</vt:lpstr>
      <vt:lpstr>Химические свойства  и применение алканов</vt:lpstr>
      <vt:lpstr>Цель:</vt:lpstr>
      <vt:lpstr>          </vt:lpstr>
      <vt:lpstr>Химические свойства Реакция замещения</vt:lpstr>
      <vt:lpstr>Реакция замещения</vt:lpstr>
      <vt:lpstr>Реакция замещения</vt:lpstr>
      <vt:lpstr>Реакция замещения</vt:lpstr>
      <vt:lpstr>Механизм реакции замещения</vt:lpstr>
      <vt:lpstr>Механизм реакции замещения</vt:lpstr>
      <vt:lpstr>Реакция дегидрирования</vt:lpstr>
      <vt:lpstr>Заполнить таблицу </vt:lpstr>
      <vt:lpstr>Эталон заполнения таблицы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МЕТАН</dc:title>
  <dc:creator>Sergey B.</dc:creator>
  <cp:lastModifiedBy>Чекирлан</cp:lastModifiedBy>
  <cp:revision>46</cp:revision>
  <dcterms:created xsi:type="dcterms:W3CDTF">2011-12-05T15:35:40Z</dcterms:created>
  <dcterms:modified xsi:type="dcterms:W3CDTF">2012-10-16T15:53:01Z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825429</vt:lpwstr>
  </property>
  <property fmtid="{D5CDD505-2E9C-101B-9397-08002B2CF9AE}" name="NXPowerLiteSettings" pid="3">
    <vt:lpwstr>F7200358026400</vt:lpwstr>
  </property>
  <property fmtid="{D5CDD505-2E9C-101B-9397-08002B2CF9AE}" name="NXPowerLiteVersion" pid="4">
    <vt:lpwstr>D5.1.3</vt:lpwstr>
  </property>
</Properties>
</file>