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9" r:id="rId4"/>
    <p:sldId id="258" r:id="rId5"/>
    <p:sldId id="270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7" r:id="rId14"/>
    <p:sldId id="264" r:id="rId15"/>
    <p:sldId id="268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'Лист1'!$B$1</c:f>
              <c:strCache>
                <c:ptCount val="1"/>
                <c:pt idx="0">
                  <c:v>образование</c:v>
                </c:pt>
              </c:strCache>
            </c:strRef>
          </c:tx>
          <c:cat>
            <c:strRef>
              <c:f>'Лист1'!$A$2:$A$5</c:f>
              <c:strCache>
                <c:ptCount val="4"/>
                <c:pt idx="0">
                  <c:v>высшее</c:v>
                </c:pt>
                <c:pt idx="1">
                  <c:v>среднее спец.</c:v>
                </c:pt>
                <c:pt idx="2">
                  <c:v>начальное спец.</c:v>
                </c:pt>
                <c:pt idx="3">
                  <c:v>среднее .</c:v>
                </c:pt>
              </c:strCache>
            </c:strRef>
          </c:cat>
          <c:val>
            <c:numRef>
              <c:f>'Лист1'!$B$2:$B$5</c:f>
              <c:numCache>
                <c:formatCode>General</c:formatCode>
                <c:ptCount val="4"/>
                <c:pt idx="0">
                  <c:v>65</c:v>
                </c:pt>
                <c:pt idx="1">
                  <c:v>26</c:v>
                </c:pt>
                <c:pt idx="2">
                  <c:v>4.3</c:v>
                </c:pt>
                <c:pt idx="3">
                  <c:v>4.3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'Лист1'!$B$1</c:f>
              <c:strCache>
                <c:ptCount val="1"/>
                <c:pt idx="0">
                  <c:v>категории</c:v>
                </c:pt>
              </c:strCache>
            </c:strRef>
          </c:tx>
          <c:explosion val="25"/>
          <c:cat>
            <c:strRef>
              <c:f>'Лист1'!$A$2:$A$5</c:f>
              <c:strCache>
                <c:ptCount val="4"/>
                <c:pt idx="0">
                  <c:v>первая</c:v>
                </c:pt>
                <c:pt idx="1">
                  <c:v>соответствие</c:v>
                </c:pt>
                <c:pt idx="2">
                  <c:v>высшая</c:v>
                </c:pt>
                <c:pt idx="3">
                  <c:v>не имеют</c:v>
                </c:pt>
              </c:strCache>
            </c:strRef>
          </c:cat>
          <c:val>
            <c:numRef>
              <c:f>'Лист1'!$B$2:$B$5</c:f>
              <c:numCache>
                <c:formatCode>General</c:formatCode>
                <c:ptCount val="4"/>
                <c:pt idx="0">
                  <c:v>56.5</c:v>
                </c:pt>
                <c:pt idx="1">
                  <c:v>22</c:v>
                </c:pt>
                <c:pt idx="2">
                  <c:v>0</c:v>
                </c:pt>
                <c:pt idx="3">
                  <c:v>22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'Лист1'!$B$1</c:f>
              <c:strCache>
                <c:ptCount val="1"/>
                <c:pt idx="0">
                  <c:v>20 - 25</c:v>
                </c:pt>
              </c:strCache>
            </c:strRef>
          </c:tx>
          <c:cat>
            <c:strRef>
              <c:f>'Лист1'!$A$2:$A$5</c:f>
              <c:strCache>
                <c:ptCount val="1"/>
                <c:pt idx="0">
                  <c:v>возраст</c:v>
                </c:pt>
              </c:strCache>
            </c:strRef>
          </c:cat>
          <c:val>
            <c:numRef>
              <c:f>'Лист1'!$B$2:$B$5</c:f>
              <c:numCache>
                <c:formatCode>General</c:formatCode>
                <c:ptCount val="4"/>
                <c:pt idx="0">
                  <c:v>4</c:v>
                </c:pt>
              </c:numCache>
            </c:numRef>
          </c:val>
        </c:ser>
        <c:ser>
          <c:idx val="1"/>
          <c:order val="1"/>
          <c:tx>
            <c:strRef>
              <c:f>'Лист1'!$C$1</c:f>
              <c:strCache>
                <c:ptCount val="1"/>
                <c:pt idx="0">
                  <c:v>25 -35</c:v>
                </c:pt>
              </c:strCache>
            </c:strRef>
          </c:tx>
          <c:cat>
            <c:strRef>
              <c:f>'Лист1'!$A$2:$A$5</c:f>
              <c:strCache>
                <c:ptCount val="1"/>
                <c:pt idx="0">
                  <c:v>возраст</c:v>
                </c:pt>
              </c:strCache>
            </c:strRef>
          </c:cat>
          <c:val>
            <c:numRef>
              <c:f>'Лист1'!$C$2:$C$5</c:f>
              <c:numCache>
                <c:formatCode>General</c:formatCode>
                <c:ptCount val="4"/>
                <c:pt idx="0">
                  <c:v>17</c:v>
                </c:pt>
              </c:numCache>
            </c:numRef>
          </c:val>
        </c:ser>
        <c:ser>
          <c:idx val="2"/>
          <c:order val="2"/>
          <c:tx>
            <c:strRef>
              <c:f>'Лист1'!$D$1</c:f>
              <c:strCache>
                <c:ptCount val="1"/>
                <c:pt idx="0">
                  <c:v>35 - 45</c:v>
                </c:pt>
              </c:strCache>
            </c:strRef>
          </c:tx>
          <c:cat>
            <c:strRef>
              <c:f>'Лист1'!$A$2:$A$5</c:f>
              <c:strCache>
                <c:ptCount val="1"/>
                <c:pt idx="0">
                  <c:v>возраст</c:v>
                </c:pt>
              </c:strCache>
            </c:strRef>
          </c:cat>
          <c:val>
            <c:numRef>
              <c:f>'Лист1'!$D$2:$D$5</c:f>
              <c:numCache>
                <c:formatCode>General</c:formatCode>
                <c:ptCount val="4"/>
                <c:pt idx="0">
                  <c:v>13</c:v>
                </c:pt>
              </c:numCache>
            </c:numRef>
          </c:val>
        </c:ser>
        <c:ser>
          <c:idx val="3"/>
          <c:order val="3"/>
          <c:tx>
            <c:strRef>
              <c:f>'Лист1'!$E$1</c:f>
              <c:strCache>
                <c:ptCount val="1"/>
                <c:pt idx="0">
                  <c:v>45 - 55</c:v>
                </c:pt>
              </c:strCache>
            </c:strRef>
          </c:tx>
          <c:cat>
            <c:strRef>
              <c:f>'Лист1'!$A$2:$A$5</c:f>
              <c:strCache>
                <c:ptCount val="1"/>
                <c:pt idx="0">
                  <c:v>возраст</c:v>
                </c:pt>
              </c:strCache>
            </c:strRef>
          </c:cat>
          <c:val>
            <c:numRef>
              <c:f>'Лист1'!$E$2:$E$5</c:f>
              <c:numCache>
                <c:formatCode>General</c:formatCode>
                <c:ptCount val="4"/>
                <c:pt idx="0">
                  <c:v>47</c:v>
                </c:pt>
              </c:numCache>
            </c:numRef>
          </c:val>
        </c:ser>
        <c:ser>
          <c:idx val="4"/>
          <c:order val="4"/>
          <c:tx>
            <c:strRef>
              <c:f>'Лист1'!$F$1</c:f>
              <c:strCache>
                <c:ptCount val="1"/>
                <c:pt idx="0">
                  <c:v>55 и старше</c:v>
                </c:pt>
              </c:strCache>
            </c:strRef>
          </c:tx>
          <c:cat>
            <c:strRef>
              <c:f>'Лист1'!$A$2:$A$5</c:f>
              <c:strCache>
                <c:ptCount val="1"/>
                <c:pt idx="0">
                  <c:v>возраст</c:v>
                </c:pt>
              </c:strCache>
            </c:strRef>
          </c:cat>
          <c:val>
            <c:numRef>
              <c:f>'Лист1'!$F$2:$F$5</c:f>
              <c:numCache>
                <c:formatCode>General</c:formatCode>
                <c:ptCount val="4"/>
                <c:pt idx="0">
                  <c:v>17</c:v>
                </c:pt>
              </c:numCache>
            </c:numRef>
          </c:val>
        </c:ser>
        <c:axId val="59075968"/>
        <c:axId val="59491456"/>
      </c:barChart>
      <c:catAx>
        <c:axId val="59075968"/>
        <c:scaling>
          <c:orientation val="minMax"/>
        </c:scaling>
        <c:axPos val="b"/>
        <c:tickLblPos val="nextTo"/>
        <c:crossAx val="59491456"/>
        <c:crosses val="autoZero"/>
        <c:auto val="1"/>
        <c:lblAlgn val="ctr"/>
        <c:lblOffset val="100"/>
      </c:catAx>
      <c:valAx>
        <c:axId val="59491456"/>
        <c:scaling>
          <c:orientation val="minMax"/>
        </c:scaling>
        <c:axPos val="l"/>
        <c:majorGridlines/>
        <c:numFmt formatCode="General" sourceLinked="1"/>
        <c:tickLblPos val="nextTo"/>
        <c:crossAx val="5907596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24DFC82-798C-4D1C-8173-2A8898A5D20E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D54A8ED-8BE4-43AC-A04C-339C0D6057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FC82-798C-4D1C-8173-2A8898A5D20E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A8ED-8BE4-43AC-A04C-339C0D6057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FC82-798C-4D1C-8173-2A8898A5D20E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A8ED-8BE4-43AC-A04C-339C0D6057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FC82-798C-4D1C-8173-2A8898A5D20E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A8ED-8BE4-43AC-A04C-339C0D6057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FC82-798C-4D1C-8173-2A8898A5D20E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A8ED-8BE4-43AC-A04C-339C0D6057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FC82-798C-4D1C-8173-2A8898A5D20E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A8ED-8BE4-43AC-A04C-339C0D6057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4DFC82-798C-4D1C-8173-2A8898A5D20E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D54A8ED-8BE4-43AC-A04C-339C0D6057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cut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24DFC82-798C-4D1C-8173-2A8898A5D20E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D54A8ED-8BE4-43AC-A04C-339C0D6057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FC82-798C-4D1C-8173-2A8898A5D20E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A8ED-8BE4-43AC-A04C-339C0D6057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FC82-798C-4D1C-8173-2A8898A5D20E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A8ED-8BE4-43AC-A04C-339C0D6057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FC82-798C-4D1C-8173-2A8898A5D20E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A8ED-8BE4-43AC-A04C-339C0D6057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24DFC82-798C-4D1C-8173-2A8898A5D20E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D54A8ED-8BE4-43AC-A04C-339C0D6057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cut thruBlk="1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МКОУ «</a:t>
            </a:r>
            <a:r>
              <a:rPr lang="ru-RU" dirty="0" err="1" smtClean="0"/>
              <a:t>Строевская</a:t>
            </a:r>
            <a:r>
              <a:rPr lang="ru-RU" dirty="0" smtClean="0"/>
              <a:t> СОШ»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Тема: Методическая работа в </a:t>
            </a:r>
            <a:r>
              <a:rPr lang="ru-RU" dirty="0" smtClean="0"/>
              <a:t>школе.</a:t>
            </a:r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В школе работало 3 предметных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    </a:t>
            </a:r>
            <a:r>
              <a:rPr lang="ru-RU" sz="1600" dirty="0" smtClean="0"/>
              <a:t>  </a:t>
            </a:r>
            <a:r>
              <a:rPr lang="ru-RU" sz="1600" dirty="0" smtClean="0"/>
              <a:t>МО начальных </a:t>
            </a:r>
            <a:r>
              <a:rPr lang="ru-RU" sz="1600" dirty="0" smtClean="0"/>
              <a:t>классов  -руководитель </a:t>
            </a:r>
            <a:r>
              <a:rPr lang="ru-RU" sz="1600" b="1" u="sng" dirty="0" smtClean="0"/>
              <a:t>Александрова Ольга Алексеевна</a:t>
            </a:r>
            <a:r>
              <a:rPr lang="ru-RU" sz="1600" dirty="0" smtClean="0"/>
              <a:t>,</a:t>
            </a:r>
          </a:p>
          <a:p>
            <a:r>
              <a:rPr lang="ru-RU" sz="1600" dirty="0" smtClean="0"/>
              <a:t> </a:t>
            </a:r>
            <a:r>
              <a:rPr lang="ru-RU" sz="1600" dirty="0" smtClean="0"/>
              <a:t>МО гуманитарного цикла</a:t>
            </a:r>
            <a:r>
              <a:rPr lang="ru-RU" sz="1600" dirty="0" smtClean="0"/>
              <a:t>, - руководитель </a:t>
            </a:r>
            <a:r>
              <a:rPr lang="ru-RU" sz="1600" b="1" u="sng" dirty="0" smtClean="0"/>
              <a:t>Смирнова Елена Ивановна </a:t>
            </a:r>
          </a:p>
          <a:p>
            <a:r>
              <a:rPr lang="ru-RU" sz="1600" dirty="0" smtClean="0"/>
              <a:t>МО </a:t>
            </a:r>
            <a:r>
              <a:rPr lang="ru-RU" sz="1600" dirty="0" smtClean="0"/>
              <a:t>естественно-математического </a:t>
            </a:r>
            <a:r>
              <a:rPr lang="ru-RU" sz="1600" dirty="0" smtClean="0"/>
              <a:t>цикла – руководитель </a:t>
            </a:r>
            <a:r>
              <a:rPr lang="ru-RU" sz="1600" b="1" u="sng" dirty="0" smtClean="0"/>
              <a:t>Андреева Светлана Георгиевна.</a:t>
            </a:r>
            <a:endParaRPr lang="ru-RU" sz="1600" b="1" u="sng" dirty="0" smtClean="0"/>
          </a:p>
          <a:p>
            <a:endParaRPr lang="ru-RU" sz="1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Предметные методические объединения.</a:t>
            </a:r>
            <a:br>
              <a:rPr lang="ru-RU" dirty="0" smtClean="0"/>
            </a:br>
            <a:r>
              <a:rPr lang="ru-RU" dirty="0" smtClean="0"/>
              <a:t>Каждое МО работало над своей темой, тесно связанной с темой школы. В рамках МО проводились заседания, открытые уроки, работа по самообразованию, работа с одаренными и неуспевающими детьми. Основное назначение МО нашей школы  непосредственно связано с созданием условий для адаптации, становления, развития и саморазвития педагогических работников на основе выявления их индивидуальных особенностей</a:t>
            </a:r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Работа  методического совета.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 Утверждение плана методической работы на 2013-2014 учебный год.</a:t>
            </a:r>
          </a:p>
          <a:p>
            <a:r>
              <a:rPr lang="ru-RU" dirty="0" smtClean="0"/>
              <a:t> Рассмотрение рабочих программ.</a:t>
            </a:r>
          </a:p>
          <a:p>
            <a:r>
              <a:rPr lang="ru-RU" dirty="0" smtClean="0"/>
              <a:t> Утверждение графика проведения школьных олимпиад, предметных недель.</a:t>
            </a:r>
          </a:p>
          <a:p>
            <a:r>
              <a:rPr lang="ru-RU" dirty="0" smtClean="0"/>
              <a:t> Анализ результатов ЕГЭ и ГИА. Планирование работы по подготовке к итоговой аттестации.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Учебно</a:t>
            </a:r>
            <a:r>
              <a:rPr lang="ru-RU" dirty="0" smtClean="0"/>
              <a:t>- методическая база школьной библиотеки.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Анализ результата участия во Всероссийской олимпиаде школьников на разных этапах.</a:t>
            </a:r>
          </a:p>
          <a:p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Работа над темой самообразования.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Каждый педагог школы работает над темой самообразования.  В соответствии с темами составлен перспективный план повышения квалификации. Самообразование – главный и наиболее доступный источник знаний. Выбор темы самообразования основывается на оценке деятельности, видением каждым своих личностных и профессиональных проблем, умение корректно формулировать цели и последовательно их решать, умение проектировать и контролировать свою деятельность</a:t>
            </a:r>
            <a:r>
              <a:rPr lang="ru-RU" dirty="0" smtClean="0"/>
              <a:t>. </a:t>
            </a:r>
            <a:r>
              <a:rPr lang="ru-RU" dirty="0" smtClean="0"/>
              <a:t>На педагогическом совете </a:t>
            </a:r>
            <a:r>
              <a:rPr lang="ru-RU" dirty="0" smtClean="0"/>
              <a:t>педагоги отчитались по реализации свих  программ по </a:t>
            </a:r>
            <a:r>
              <a:rPr lang="ru-RU" dirty="0" smtClean="0"/>
              <a:t>самообразования». </a:t>
            </a:r>
            <a:r>
              <a:rPr lang="ru-RU" dirty="0" smtClean="0"/>
              <a:t> Так же были показаны открытые уроки и мероприятия в рамках программ по самообразованию.</a:t>
            </a:r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Обобщение и распространение опыта работы.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Педагоги нашей школы </a:t>
            </a:r>
            <a:r>
              <a:rPr lang="ru-RU" dirty="0" err="1" smtClean="0"/>
              <a:t>Миневич</a:t>
            </a:r>
            <a:r>
              <a:rPr lang="ru-RU" dirty="0" smtClean="0"/>
              <a:t> Ольга Владимировна и </a:t>
            </a:r>
            <a:r>
              <a:rPr lang="ru-RU" dirty="0" err="1" smtClean="0"/>
              <a:t>Комогорова</a:t>
            </a:r>
            <a:r>
              <a:rPr lang="ru-RU" dirty="0" smtClean="0"/>
              <a:t> </a:t>
            </a:r>
            <a:r>
              <a:rPr lang="ru-RU" dirty="0" err="1" smtClean="0"/>
              <a:t>Гюльнара</a:t>
            </a:r>
            <a:r>
              <a:rPr lang="ru-RU" dirty="0" smtClean="0"/>
              <a:t> </a:t>
            </a:r>
            <a:r>
              <a:rPr lang="ru-RU" dirty="0" err="1" smtClean="0"/>
              <a:t>Рамзисовна</a:t>
            </a:r>
            <a:r>
              <a:rPr lang="ru-RU" dirty="0" smtClean="0"/>
              <a:t>, </a:t>
            </a:r>
            <a:r>
              <a:rPr lang="ru-RU" dirty="0" smtClean="0"/>
              <a:t>рамках работы РМО учителей </a:t>
            </a:r>
            <a:r>
              <a:rPr lang="ru-RU" dirty="0" smtClean="0"/>
              <a:t>биологии и истории, обобщили свой опыт работы </a:t>
            </a:r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Подведены итоги проведенных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 smtClean="0"/>
              <a:t>Тематика мероприятий была разнообразной: линейки, олимпиады, конкурсы, КВН, уроки-путешествия, конкурсы     и др. учителя школы посещают уроки и внеклассные мероприятия </a:t>
            </a:r>
            <a:r>
              <a:rPr lang="ru-RU" sz="2400" dirty="0" smtClean="0"/>
              <a:t>коллег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3600" dirty="0" smtClean="0"/>
              <a:t>В октябре – ноябре проведены </a:t>
            </a:r>
            <a:r>
              <a:rPr lang="ru-RU" sz="3600" dirty="0" smtClean="0"/>
              <a:t>предметные недели.  </a:t>
            </a:r>
            <a:r>
              <a:rPr lang="ru-RU" sz="36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Олимпиады школьников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Проведены школьные предметные олимпиады.</a:t>
            </a:r>
          </a:p>
          <a:p>
            <a:r>
              <a:rPr lang="ru-RU" dirty="0" smtClean="0"/>
              <a:t>Обучающиеся  приняли участие в муниципальном уровне всероссийской олимпиады ( победители и призёры по биологии, призёры по немецкому языку)</a:t>
            </a:r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Задачи на 2014 – 2015 учебный год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* обеспечить уровень квалификации педагогов школы, необходимый для успешной реализации программы развития школы;</a:t>
            </a:r>
          </a:p>
          <a:p>
            <a:r>
              <a:rPr lang="ru-RU" dirty="0" smtClean="0"/>
              <a:t>*создать условия для непрерывного совершенствования педагогического мастерства учителей;</a:t>
            </a:r>
          </a:p>
          <a:p>
            <a:r>
              <a:rPr lang="ru-RU" dirty="0" smtClean="0"/>
              <a:t>* способствовать внедрению в образовательный процесс современных образовательных технологий</a:t>
            </a:r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Методическая работа в школе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Представляет собой систему взаимодействующих структур, форм и взаимосвязанных мер, мероприятий направленных на всестороннее повышение мастерства, компетентности и творческого потенциала </a:t>
            </a:r>
            <a:r>
              <a:rPr lang="ru-RU" dirty="0" smtClean="0"/>
              <a:t>педагогических работников </a:t>
            </a:r>
            <a:r>
              <a:rPr lang="ru-RU" dirty="0" smtClean="0"/>
              <a:t>и в конечном итоге – на повышение качества образования</a:t>
            </a:r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Цели и задачи методической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Цель</a:t>
            </a:r>
            <a:r>
              <a:rPr lang="ru-RU" dirty="0" smtClean="0"/>
              <a:t>: оказание методической помощи педагогическим работникам школы</a:t>
            </a:r>
          </a:p>
          <a:p>
            <a:r>
              <a:rPr lang="ru-RU" b="1" dirty="0" smtClean="0"/>
              <a:t>Задачи</a:t>
            </a:r>
            <a:r>
              <a:rPr lang="ru-RU" dirty="0" smtClean="0"/>
              <a:t>: * формирование методической культуры педагогов как средства повышения качества образования; * сопровождение педагогической деятельности информационной, научной; * создать режим потребностей в презентации  педагогами своих успехов через проведение открытых уроков</a:t>
            </a:r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Приоритетные направления методической работы в школе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Работа с кадрами. </a:t>
            </a:r>
          </a:p>
          <a:p>
            <a:pPr lvl="0"/>
            <a:r>
              <a:rPr lang="ru-RU" dirty="0" smtClean="0"/>
              <a:t>Аттестация педагогических работников. </a:t>
            </a:r>
          </a:p>
          <a:p>
            <a:pPr lvl="0"/>
            <a:r>
              <a:rPr lang="ru-RU" dirty="0" smtClean="0"/>
              <a:t>Обобщение и распространение опыта работы.</a:t>
            </a:r>
          </a:p>
          <a:p>
            <a:pPr lvl="0">
              <a:buNone/>
            </a:pPr>
            <a:r>
              <a:rPr lang="ru-RU" dirty="0" smtClean="0"/>
              <a:t>    Предметные </a:t>
            </a:r>
            <a:r>
              <a:rPr lang="ru-RU" dirty="0" smtClean="0"/>
              <a:t>недели.</a:t>
            </a:r>
          </a:p>
          <a:p>
            <a:pPr lvl="0"/>
            <a:r>
              <a:rPr lang="ru-RU" dirty="0" smtClean="0"/>
              <a:t> Олимпиады школьников.</a:t>
            </a:r>
          </a:p>
          <a:p>
            <a:pPr lvl="0"/>
            <a:r>
              <a:rPr lang="ru-RU" dirty="0" smtClean="0"/>
              <a:t> Контрольно-инспекторская деятельность. </a:t>
            </a:r>
          </a:p>
          <a:p>
            <a:pPr lvl="0"/>
            <a:r>
              <a:rPr lang="ru-RU" dirty="0" smtClean="0"/>
              <a:t>Методические семинары. </a:t>
            </a:r>
          </a:p>
          <a:p>
            <a:pPr lvl="0"/>
            <a:r>
              <a:rPr lang="ru-RU" dirty="0" err="1" smtClean="0"/>
              <a:t>Диагностико</a:t>
            </a:r>
            <a:r>
              <a:rPr lang="ru-RU" dirty="0" smtClean="0"/>
              <a:t>- аналитическая деятельность.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следствии реорганизации   педагогический коллектив нашей школы насчитывает 23 педагога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Учителя школы участвовали в работе школьных районных методических объединений, в работе педагогического совета.</a:t>
            </a:r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Педагогические кадры.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Педагогические кадры.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Педагогические кадры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2013 – 2014 учебном году прошли курсы повышения квалификации следующие педагоги: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sz="1600" dirty="0" smtClean="0"/>
              <a:t>Смирнова Елена Ивановна</a:t>
            </a:r>
          </a:p>
          <a:p>
            <a:r>
              <a:rPr lang="ru-RU" sz="1600" dirty="0" err="1" smtClean="0"/>
              <a:t>Зрелкина</a:t>
            </a:r>
            <a:r>
              <a:rPr lang="ru-RU" sz="1600" dirty="0" smtClean="0"/>
              <a:t> Наталья Владимировна</a:t>
            </a:r>
          </a:p>
          <a:p>
            <a:r>
              <a:rPr lang="ru-RU" sz="1600" dirty="0" err="1" smtClean="0"/>
              <a:t>Комогорова</a:t>
            </a:r>
            <a:r>
              <a:rPr lang="ru-RU" sz="1600" dirty="0" smtClean="0"/>
              <a:t> </a:t>
            </a:r>
            <a:r>
              <a:rPr lang="ru-RU" sz="1600" dirty="0" err="1" smtClean="0"/>
              <a:t>Гюльнара</a:t>
            </a:r>
            <a:r>
              <a:rPr lang="ru-RU" sz="1600" dirty="0" smtClean="0"/>
              <a:t> </a:t>
            </a:r>
            <a:r>
              <a:rPr lang="ru-RU" sz="1600" dirty="0" err="1" smtClean="0"/>
              <a:t>Рамзисовна</a:t>
            </a:r>
            <a:endParaRPr lang="ru-RU" sz="1600" dirty="0" smtClean="0"/>
          </a:p>
          <a:p>
            <a:r>
              <a:rPr lang="ru-RU" sz="1600" dirty="0" smtClean="0"/>
              <a:t>Петросян Жанна </a:t>
            </a:r>
            <a:r>
              <a:rPr lang="ru-RU" sz="1600" dirty="0" err="1" smtClean="0"/>
              <a:t>Гамлетовна</a:t>
            </a:r>
            <a:endParaRPr lang="ru-RU" sz="1600" dirty="0" smtClean="0"/>
          </a:p>
          <a:p>
            <a:r>
              <a:rPr lang="ru-RU" sz="1600" dirty="0" err="1" smtClean="0"/>
              <a:t>Миневич</a:t>
            </a:r>
            <a:r>
              <a:rPr lang="ru-RU" sz="1600" dirty="0" smtClean="0"/>
              <a:t> Ольга Владимировна</a:t>
            </a:r>
          </a:p>
          <a:p>
            <a:r>
              <a:rPr lang="ru-RU" sz="1600" dirty="0" smtClean="0"/>
              <a:t>Ефимова Оксана Николаевна</a:t>
            </a:r>
          </a:p>
          <a:p>
            <a:r>
              <a:rPr lang="ru-RU" sz="1600" dirty="0" smtClean="0"/>
              <a:t>Ефимова Оксана Николаевна</a:t>
            </a:r>
          </a:p>
          <a:p>
            <a:r>
              <a:rPr lang="ru-RU" sz="1600" dirty="0" err="1" smtClean="0"/>
              <a:t>Загоруйко</a:t>
            </a:r>
            <a:r>
              <a:rPr lang="ru-RU" sz="1600" dirty="0" smtClean="0"/>
              <a:t> Людмила Викторовна</a:t>
            </a:r>
          </a:p>
          <a:p>
            <a:r>
              <a:rPr lang="ru-RU" sz="1600" dirty="0" smtClean="0"/>
              <a:t>Андреева Светлана Георгиевна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На основании самоанализа педагогической деятельности и заявленной темы самообразования педагогических работников школы определяется необходимость в курсовой подготовке педагогов ОУ. </a:t>
            </a:r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153</TotalTime>
  <Words>454</Words>
  <Application>Microsoft Office PowerPoint</Application>
  <PresentationFormat>Экран (4:3)</PresentationFormat>
  <Paragraphs>63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Городская</vt:lpstr>
      <vt:lpstr>МКОУ «Строевская СОШ»</vt:lpstr>
      <vt:lpstr>Методическая работа в школе</vt:lpstr>
      <vt:lpstr>Цели и задачи методической работы</vt:lpstr>
      <vt:lpstr>Приоритетные направления методической работы в школе </vt:lpstr>
      <vt:lpstr>В следствии реорганизации   педагогический коллектив нашей школы насчитывает 23 педагога</vt:lpstr>
      <vt:lpstr>Педагогические кадры. </vt:lpstr>
      <vt:lpstr>Педагогические кадры. </vt:lpstr>
      <vt:lpstr>Педагогические кадры</vt:lpstr>
      <vt:lpstr>В 2013 – 2014 учебном году прошли курсы повышения квалификации следующие педагоги: </vt:lpstr>
      <vt:lpstr> В школе работало 3 предметных </vt:lpstr>
      <vt:lpstr>Работа  методического совета.   </vt:lpstr>
      <vt:lpstr>Работа над темой самообразования.  </vt:lpstr>
      <vt:lpstr>Обобщение и распространение опыта работы. </vt:lpstr>
      <vt:lpstr>Подведены итоги проведенных</vt:lpstr>
      <vt:lpstr>Олимпиады школьников</vt:lpstr>
      <vt:lpstr>Задачи на 2014 – 2015 учебный год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МКОУ «Строевская СОШ»</dc:title>
  <dc:creator>Школа</dc:creator>
  <cp:lastModifiedBy>Школа</cp:lastModifiedBy>
  <cp:revision>15</cp:revision>
  <dcterms:created xsi:type="dcterms:W3CDTF">2014-05-06T16:39:51Z</dcterms:created>
  <dcterms:modified xsi:type="dcterms:W3CDTF">2014-05-11T11:58:42Z</dcterms:modified>
</cp:coreProperties>
</file>