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3" r:id="rId2"/>
    <p:sldId id="338" r:id="rId3"/>
    <p:sldId id="354" r:id="rId4"/>
    <p:sldId id="339" r:id="rId5"/>
    <p:sldId id="346" r:id="rId6"/>
    <p:sldId id="355" r:id="rId7"/>
    <p:sldId id="347" r:id="rId8"/>
    <p:sldId id="348" r:id="rId9"/>
    <p:sldId id="349" r:id="rId10"/>
    <p:sldId id="350" r:id="rId11"/>
    <p:sldId id="351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врева Людмила Владимир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AEC"/>
    <a:srgbClr val="B9CDE5"/>
    <a:srgbClr val="E1EB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4002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2E5C88-9FED-4FE5-8C4C-7773F06C31C8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E30EA6-811C-453E-8CA6-9A3919EA9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70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705CF1-E521-4BAB-AF46-A17BF0392B17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3206C5-383D-48D5-9B7F-21B0A852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2302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2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11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3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4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5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6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7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8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9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CE5960-792E-4E3B-BCFC-A3D59C4D70F6}" type="slidenum">
              <a:rPr lang="ru-RU" altLang="ru-RU" sz="1200">
                <a:solidFill>
                  <a:prstClr val="black"/>
                </a:solidFill>
              </a:rPr>
              <a:pPr algn="r"/>
              <a:t>10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7863-BF2A-4338-AB95-D5EA908B3C29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2AE-85FE-41DA-9B08-134216121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E153-DACA-44E1-B225-4ED7ECAFB235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F5D6-2043-4D58-BF3D-7511B0044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F1BE-31BD-4CD7-9B79-13D054472845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AA59-0288-414D-8AED-33EFD307F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D5B1-ED0C-4790-9778-A6FDFAF000C4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E8D28-4127-41C3-8FD8-2CDDB7F0C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5A9C-D28D-444D-BFBE-9C4BC420EB4E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2266-246F-44C1-8194-F7C471A11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4364-676C-4C4F-866A-267BD7FAF507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48FC-DA77-4871-82AE-D13879A2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C3B1-0456-42DF-8B18-270EB7DB745D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EA66-0BB1-457A-808A-3C1A7D87C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7A4E-CE29-48FE-8411-F5AA11A8CBB9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1A184-9929-4F45-A07F-2EE219B5D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E4C3-FB8D-4988-BE23-862A31A3EAB8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FB32-774E-4B7C-B3F4-004C94931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83EB-5086-4EE6-9144-3160D8B8ABA9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FD4C-5A4E-437A-96BE-0262F099D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13D2-4512-4BF4-884B-DB76ED895A84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6F5B-77AB-41A4-8C54-4F123C8ED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CAE0F9-229E-4B56-9805-5D3CE15B37BF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3F3C43-BF1B-4125-AA2C-F474352D9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684213" y="2133600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dirty="0">
              <a:cs typeface="Arial" charset="0"/>
            </a:endParaRPr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0"/>
            <a:ext cx="1979613" cy="1557338"/>
          </a:xfrm>
          <a:prstGeom prst="rect">
            <a:avLst/>
          </a:prstGeom>
          <a:noFill/>
          <a:ln>
            <a:noFill/>
          </a:ln>
          <a:effectLst>
            <a:outerShdw blurRad="50800" dist="50800" dir="3000000" sx="101000" sy="101000" algn="ctr" rotWithShape="0">
              <a:srgbClr val="000000">
                <a:alpha val="36000"/>
              </a:srgbClr>
            </a:outerShdw>
          </a:effectLst>
          <a:extLst/>
        </p:spPr>
      </p:pic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4283968" y="5517232"/>
            <a:ext cx="45720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b="1" dirty="0">
                <a:solidFill>
                  <a:schemeClr val="tx2"/>
                </a:solidFill>
                <a:latin typeface="Cambria" pitchFamily="18" charset="0"/>
                <a:ea typeface="Cambria Math" pitchFamily="18" charset="0"/>
                <a:cs typeface="Arial" charset="0"/>
              </a:rPr>
              <a:t>     </a:t>
            </a:r>
          </a:p>
          <a:p>
            <a:pPr algn="just"/>
            <a:r>
              <a:rPr lang="ru-RU" altLang="ru-RU" b="1" dirty="0">
                <a:solidFill>
                  <a:schemeClr val="tx2"/>
                </a:solidFill>
                <a:latin typeface="Cambria" pitchFamily="18" charset="0"/>
                <a:ea typeface="Cambria Math" pitchFamily="18" charset="0"/>
                <a:cs typeface="Arial" charset="0"/>
              </a:rPr>
              <a:t>      </a:t>
            </a:r>
            <a:endParaRPr lang="ru-RU" altLang="ru-RU" b="1" dirty="0" smtClean="0">
              <a:solidFill>
                <a:schemeClr val="tx2"/>
              </a:solidFill>
              <a:latin typeface="Cambria" pitchFamily="18" charset="0"/>
              <a:ea typeface="Cambria Math" pitchFamily="18" charset="0"/>
              <a:cs typeface="Arial" charset="0"/>
            </a:endParaRPr>
          </a:p>
          <a:p>
            <a:pPr algn="just"/>
            <a:r>
              <a:rPr lang="ru-RU" altLang="ru-RU" b="1" dirty="0">
                <a:solidFill>
                  <a:schemeClr val="tx2"/>
                </a:solidFill>
                <a:latin typeface="Cambria" pitchFamily="18" charset="0"/>
                <a:ea typeface="Cambria Math" pitchFamily="18" charset="0"/>
                <a:cs typeface="Arial" charset="0"/>
              </a:rPr>
              <a:t> </a:t>
            </a:r>
            <a:r>
              <a:rPr lang="ru-RU" altLang="ru-RU" b="1" dirty="0" smtClean="0">
                <a:solidFill>
                  <a:schemeClr val="tx2"/>
                </a:solidFill>
                <a:latin typeface="Cambria" pitchFamily="18" charset="0"/>
                <a:ea typeface="Cambria Math" pitchFamily="18" charset="0"/>
                <a:cs typeface="Arial" charset="0"/>
              </a:rPr>
              <a:t>                                    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08 ноября 2016 года</a:t>
            </a:r>
            <a:endParaRPr lang="ru-RU" altLang="ru-RU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564904"/>
            <a:ext cx="91440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 работы </a:t>
            </a: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организации </a:t>
            </a: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качества образования</a:t>
            </a: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2016 - 2017 годы</a:t>
            </a: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1124744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ВАРИАТИВНОСТЬ ЗАДАНИЙ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ЗАДАНИЙ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1124744"/>
            <a:ext cx="8128322" cy="4993481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268760"/>
            <a:ext cx="6875462" cy="5256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908720"/>
            <a:ext cx="8568952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ПУБЛИКАЦИЯ ДОКУМЕНТОВ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980728"/>
            <a:ext cx="8128322" cy="4993481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68312" y="1484313"/>
            <a:ext cx="8064127" cy="4897437"/>
          </a:xfrm>
          <a:prstGeom prst="rect">
            <a:avLst/>
          </a:prstGeom>
        </p:spPr>
        <p:txBody>
          <a:bodyPr/>
          <a:lstStyle/>
          <a:p>
            <a:pPr marL="6858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Публикация документов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, регламентирующих разработку ВПР-11 по пяти предметам:</a:t>
            </a:r>
          </a:p>
          <a:p>
            <a:pPr marL="10858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Описания всероссийских проверочных работ</a:t>
            </a:r>
          </a:p>
          <a:p>
            <a:pPr marL="10858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Кодификаторы проверяемых элементов содержания и требований к уровню подготовки выпускников</a:t>
            </a:r>
          </a:p>
          <a:p>
            <a:pPr marL="10858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Образцы всероссийских проверочных работ</a:t>
            </a:r>
          </a:p>
          <a:p>
            <a:pPr marL="10858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2400" dirty="0" smtClean="0">
                <a:latin typeface="+mn-lt"/>
                <a:cs typeface="Times New Roman" pitchFamily="18" charset="0"/>
              </a:rPr>
              <a:t>       </a:t>
            </a:r>
            <a:r>
              <a:rPr lang="ru-RU" altLang="ru-RU" sz="2400" b="1" dirty="0" smtClean="0">
                <a:latin typeface="+mn-lt"/>
                <a:cs typeface="Times New Roman" pitchFamily="18" charset="0"/>
              </a:rPr>
              <a:t>!</a:t>
            </a:r>
            <a:r>
              <a:rPr lang="ru-RU" altLang="ru-RU" sz="2400" dirty="0" smtClean="0">
                <a:latin typeface="+mn-lt"/>
                <a:cs typeface="Times New Roman" pitchFamily="18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конец ноября 2016 года, сайт ФГБНУ «ФИПИ»</a:t>
            </a:r>
          </a:p>
          <a:p>
            <a:pPr marL="34290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6858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Содержание ВПР не требует организации специальной подготовки!</a:t>
            </a: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ИСПОЛНЕНИЕ ПЕРЕЧНЯ ПОРУЧЕНИЙ ПРЕЗИДЕНТА РФ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980728"/>
            <a:ext cx="8424936" cy="5328592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r>
              <a:rPr lang="ru-RU" altLang="ru-RU" sz="2400" b="1" dirty="0" smtClean="0">
                <a:latin typeface="+mn-lt"/>
                <a:cs typeface="Arial" pitchFamily="34" charset="0"/>
              </a:rPr>
              <a:t>	     Подпункт «а» пункт 1 перечень поручений Президента Российской Федерации от 2 января 2016г. №Пр-15ГС</a:t>
            </a:r>
          </a:p>
          <a:p>
            <a:pPr marL="179388" marR="0" lvl="0" indent="-1588" algn="just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r>
              <a:rPr lang="ru-RU" sz="2400" dirty="0" smtClean="0">
                <a:latin typeface="+mn-lt"/>
                <a:cs typeface="Arial" pitchFamily="34" charset="0"/>
              </a:rPr>
              <a:t>Правительству Российской Федерации: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ru-RU" sz="2400" dirty="0" smtClean="0">
                <a:latin typeface="+mn-lt"/>
                <a:cs typeface="Arial" pitchFamily="34" charset="0"/>
              </a:rPr>
              <a:t>а) разработать комплекс мер, направленных на систематическое обновление содержания общего образования на основе результатов мониторинговых исследований и с учетом современных </a:t>
            </a:r>
            <a:r>
              <a:rPr lang="ru-RU" sz="2400" dirty="0" smtClean="0">
                <a:latin typeface="+mn-lt"/>
              </a:rPr>
              <a:t>достижений науки и технологий, изменений запросов учащихся и общества, ориентированности на применение знаний, умений и навыков в реальных жизненных ситуациях.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ru-RU" sz="2400" dirty="0" smtClean="0">
                <a:latin typeface="+mn-lt"/>
              </a:rPr>
              <a:t>        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ru-RU" sz="2400" b="1" dirty="0" smtClean="0">
                <a:latin typeface="+mn-lt"/>
              </a:rPr>
              <a:t>        Распоряжение Федеральной службы по надзору в сфере образования и науки«Об утверждении графиков проведения мероприятий, направленных на исследование качества образования на 2016 – 2017 годы» от 30.08.2016г. №2322-05 с внесенными изменениями от 21.10.2016г. №2733-05 (график проведения мониторинговых исследований качества образования на уровнях НОО, ООО и СОО; график проведения НИКО на уровнях НОО, ООО и СОО; график проведения ВПР на уровнях НОО, ООО и СОО)</a:t>
            </a:r>
            <a:endParaRPr lang="ru-RU" sz="2400" dirty="0" smtClean="0">
              <a:latin typeface="+mn-lt"/>
            </a:endParaRPr>
          </a:p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908720"/>
          <a:ext cx="849694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33"/>
                <a:gridCol w="3200711"/>
                <a:gridCol w="1084704"/>
                <a:gridCol w="3842096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№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мероприятие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сроки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ответственные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2063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0" dirty="0" smtClean="0">
                          <a:latin typeface="+mj-lt"/>
                        </a:rPr>
                        <a:t>6.</a:t>
                      </a:r>
                      <a:endParaRPr lang="ru-RU" sz="19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Участие </a:t>
                      </a: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образовательных учреждений Варгашинского района в системе оценки качества дополнительного, дошкольного, начального общего, основного общего и среднего общего  образования обучающихся с разными образовательными потребностями, включающую внутренний мониторинг (образовательное учреждение), внешний мониторинг (муниципальный) и независимую общественную оценку качества 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образования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(план мероприятий по реализации решений августовской</a:t>
                      </a:r>
                      <a:r>
                        <a:rPr lang="ru-RU" sz="19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конференции на 2016 – 2017 учебный год)</a:t>
                      </a:r>
                      <a:endParaRPr lang="ru-RU" sz="1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течение года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МОУО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руководители ОУ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независимая оценка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( с 23</a:t>
                      </a:r>
                      <a:r>
                        <a:rPr lang="ru-RU" sz="19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сентября по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01</a:t>
                      </a:r>
                      <a:r>
                        <a:rPr lang="ru-RU" sz="19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ноября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 ОУ)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Варгашинская СОШ №1 - 100%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Верхнесуерская</a:t>
                      </a:r>
                      <a:r>
                        <a:rPr lang="ru-RU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СОШ -  146%</a:t>
                      </a:r>
                      <a:r>
                        <a:rPr lang="ru-RU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Мостовская СОШ – 105%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Дубровинская ООШ -  124%</a:t>
                      </a:r>
                      <a:endParaRPr lang="ru-RU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ВПР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2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(ноябрь 2016г.)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(10 ноября 2016г.)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Варгашинская СОШ №1 </a:t>
                      </a:r>
                      <a:endParaRPr lang="ru-RU" sz="19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Дубровинская ООШ </a:t>
                      </a:r>
                      <a:endParaRPr lang="ru-RU" sz="19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НИКО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6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ОБЖ</a:t>
                      </a:r>
                      <a:endParaRPr lang="ru-RU" sz="19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(11 апреля 2017г.)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8 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ОБЖ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(13 апреля 2017г.)</a:t>
                      </a:r>
                      <a:endParaRPr lang="ru-RU" sz="19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ГРАФИК МЕРОПРИЯТИЙ</a:t>
            </a: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80728"/>
          <a:ext cx="8568952" cy="548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4"/>
                <a:gridCol w="3227836"/>
                <a:gridCol w="1093896"/>
                <a:gridCol w="3874656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№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мероприятие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сроки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ответственные</a:t>
                      </a:r>
                      <a:endParaRPr lang="ru-RU" sz="1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2063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900" b="0" dirty="0" smtClean="0">
                          <a:latin typeface="+mj-lt"/>
                        </a:rPr>
                        <a:t>6.</a:t>
                      </a:r>
                      <a:endParaRPr lang="ru-RU" sz="19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Участие образовательных учреждений Варгашинского района в системе оценки качества дополнительного, дошкольного, начального общего, основного общего и среднего общего  образования обучающихся с разными образовательными потребностями, включающую внутренний мониторинг (образовательное учреждение), внешний мониторинг (муниципальный) и независимую общественную оценку качества образования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(план мероприятий по реализации решений августовской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конференции на 2016 – 2017 учебный год)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течение года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МОУО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руководители ОУ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ВПР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4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русский язык,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математика, </a:t>
                      </a:r>
                      <a:r>
                        <a:rPr lang="ru-RU" sz="19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окружающ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мир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(18, 20, 25, 27 апреля 2017г.)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ВПР</a:t>
                      </a:r>
                      <a:r>
                        <a:rPr lang="ru-RU" sz="1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5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русский язык,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математика, история,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биология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(18, 20, 25, 27 апреля 2017г.)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ВПР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11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физика, химия,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биология, география,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история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(25, 27 апреля 2017г.) 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(11, 16, 18 мая 2017г.)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НИКО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10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класс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химия,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биология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(18 октября 2017г.)</a:t>
                      </a: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ru-RU" sz="1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ГРАФИК МЕРОПРИЯТИЙ</a:t>
            </a: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ПОДХОДЫ К РАЗРАБОТКЕ ВПР - 11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824536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lang="ru-RU" altLang="ru-RU" sz="2400" b="1" dirty="0" smtClean="0">
                <a:latin typeface="+mn-lt"/>
                <a:cs typeface="Times New Roman" pitchFamily="18" charset="0"/>
              </a:rPr>
              <a:t>         </a:t>
            </a:r>
            <a:r>
              <a:rPr lang="ru-RU" altLang="ru-RU" sz="2800" b="1" dirty="0" smtClean="0">
                <a:latin typeface="+mn-lt"/>
                <a:cs typeface="Arial" pitchFamily="34" charset="0"/>
              </a:rPr>
              <a:t>Цель проведения ВПР ‒ обеспечение единства образовательного пространства Российской Федерации и поддержка реализации Федерального государственного образовательного стандарта за счет предоставления организациям, осуществляющим образовательную деятельность единых проверочных материалов и единых критериев оценивания учебных достижений по учебным предметам.   </a:t>
            </a:r>
            <a:endParaRPr kumimoji="0" lang="ru-RU" alt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ПОДХОДЫ К РАЗРАБОТКЕ ВПР - 11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1.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Назначение ВПР</a:t>
            </a:r>
          </a:p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ВПР-11 предназначена для итоговой оценки учебной подготовки выпускников, изучавших школьный курс данного предмета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на базовом уровне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2. Документ, определяющий содержание ВПР:</a:t>
            </a:r>
          </a:p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Федеральный компонент государственного образовательного стандарта среднего (полного) общего образования по предмету, базовый уровень (приказ Министерства образования России от 05.03.2004г. № 1089). 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3. Время выполнения работы – 90 минут.</a:t>
            </a:r>
          </a:p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ПОДХОДЫ К РАЗРАБОТКЕ ВПР - 11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1124744"/>
            <a:ext cx="8128322" cy="4993481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4. Уровни сложности заданий:</a:t>
            </a:r>
          </a:p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базовый уровень  (порядка 60% от максимального балла) повышенный уровень (порядка 40% от максимального балла)</a:t>
            </a:r>
          </a:p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5. Формы заданий – с кратким и развернутым ответом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(используются модели, не предназначенные для бланковой технологии). Использование контекстных заданий и дополнительных справочных  материалов.</a:t>
            </a: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6"/>
              <a:tabLst>
                <a:tab pos="269875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Содержание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– наиболее значимые элементы содержания всех разделов предметного курса.</a:t>
            </a: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6"/>
              <a:tabLst>
                <a:tab pos="269875" algn="l"/>
              </a:tabLst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Количество заданий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– до 20 заданий в варианте.</a:t>
            </a: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836712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ВПР – 11 ПО ИСТОРИИ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1124744"/>
            <a:ext cx="8128322" cy="4993481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3528" y="1268760"/>
            <a:ext cx="8462174" cy="4895850"/>
          </a:xfrm>
          <a:prstGeom prst="rect">
            <a:avLst/>
          </a:prstGeom>
        </p:spPr>
        <p:txBody>
          <a:bodyPr/>
          <a:lstStyle/>
          <a:p>
            <a:pPr marL="685800" marR="0" lvl="0" indent="-34290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Проверка групп умений: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овладение школьниками базовыми историческими знаниями,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опыт применения историко-культурного подхода к оценке социальных явлений, 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умение применять исторические знания для осмысления сущности общественных явлений, 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умение искать, анализировать, сопоставлять и оценивать содержащуюся в различных источниках информацию о событиях и явлениях прошлого. 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685800" marR="0" lvl="0" indent="-34290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Содержание: 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история России с древнейших времён до наших дней и истории родного края.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(Знания по всеобщей истории проверяются в работе только в контексте истории России)</a:t>
            </a:r>
          </a:p>
          <a:p>
            <a:pPr marL="1085850" marR="0" lvl="1" indent="-285750" algn="just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знание учащимися истории, культуры родного края.</a:t>
            </a:r>
          </a:p>
          <a:p>
            <a:pPr marL="6858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96552" y="4437112"/>
            <a:ext cx="8402141" cy="779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kern="0" dirty="0" smtClean="0">
                <a:solidFill>
                  <a:prstClr val="white"/>
                </a:solidFill>
              </a:rPr>
              <a:t>Информационное  обеспечение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51520" y="1124744"/>
            <a:ext cx="8640960" cy="55446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251520" y="115888"/>
            <a:ext cx="87129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И КУЛЬТУРА РОДНОГО КРАЯ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ЗАДАНИЙ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96752"/>
            <a:ext cx="8748464" cy="4344987"/>
          </a:xfrm>
          <a:prstGeom prst="rect">
            <a:avLst/>
          </a:prstGeom>
        </p:spPr>
        <p:txBody>
          <a:bodyPr/>
          <a:lstStyle/>
          <a:p>
            <a:pPr marL="342900" marR="0" lvl="0" indent="0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9388" algn="l"/>
              </a:tabLst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1124744"/>
            <a:ext cx="8128322" cy="4993481"/>
          </a:xfrm>
          <a:prstGeom prst="rect">
            <a:avLst/>
          </a:prstGeom>
        </p:spPr>
        <p:txBody>
          <a:bodyPr/>
          <a:lstStyle/>
          <a:p>
            <a:pPr marL="179388" marR="0" lvl="0" indent="-15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179388" marR="0" lvl="0" indent="433388" algn="just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>
                <a:tab pos="269875" algn="l"/>
              </a:tabLst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64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96752"/>
            <a:ext cx="5472112" cy="533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6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6769</TotalTime>
  <Words>752</Words>
  <Application>Microsoft Office PowerPoint</Application>
  <PresentationFormat>Экран (4:3)</PresentationFormat>
  <Paragraphs>133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проведению государственной итоговой аттестации  по образовательным программам основного общего и среднего общего образования в 2015-2016 учебном году в субъекте Российской Федерации</dc:title>
  <dc:creator>user</dc:creator>
  <cp:lastModifiedBy>Альбина</cp:lastModifiedBy>
  <cp:revision>655</cp:revision>
  <cp:lastPrinted>2015-09-17T10:04:01Z</cp:lastPrinted>
  <dcterms:created xsi:type="dcterms:W3CDTF">2015-09-16T09:30:35Z</dcterms:created>
  <dcterms:modified xsi:type="dcterms:W3CDTF">2016-11-09T07:01:57Z</dcterms:modified>
</cp:coreProperties>
</file>