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6"/>
  </p:notesMasterIdLst>
  <p:sldIdLst>
    <p:sldId id="256" r:id="rId2"/>
    <p:sldId id="267" r:id="rId3"/>
    <p:sldId id="258" r:id="rId4"/>
    <p:sldId id="259" r:id="rId5"/>
    <p:sldId id="261" r:id="rId6"/>
    <p:sldId id="264" r:id="rId7"/>
    <p:sldId id="298" r:id="rId8"/>
    <p:sldId id="291" r:id="rId9"/>
    <p:sldId id="299" r:id="rId10"/>
    <p:sldId id="292" r:id="rId11"/>
    <p:sldId id="268" r:id="rId12"/>
    <p:sldId id="269" r:id="rId13"/>
    <p:sldId id="270" r:id="rId14"/>
    <p:sldId id="274" r:id="rId15"/>
    <p:sldId id="272" r:id="rId16"/>
    <p:sldId id="310" r:id="rId17"/>
    <p:sldId id="311" r:id="rId18"/>
    <p:sldId id="306" r:id="rId19"/>
    <p:sldId id="309" r:id="rId20"/>
    <p:sldId id="313" r:id="rId21"/>
    <p:sldId id="276" r:id="rId22"/>
    <p:sldId id="273" r:id="rId23"/>
    <p:sldId id="278" r:id="rId24"/>
    <p:sldId id="279" r:id="rId25"/>
    <p:sldId id="280" r:id="rId26"/>
    <p:sldId id="316" r:id="rId27"/>
    <p:sldId id="281" r:id="rId28"/>
    <p:sldId id="282" r:id="rId29"/>
    <p:sldId id="283" r:id="rId30"/>
    <p:sldId id="286" r:id="rId31"/>
    <p:sldId id="285" r:id="rId32"/>
    <p:sldId id="315" r:id="rId33"/>
    <p:sldId id="330" r:id="rId34"/>
    <p:sldId id="293" r:id="rId35"/>
    <p:sldId id="290" r:id="rId36"/>
    <p:sldId id="294" r:id="rId37"/>
    <p:sldId id="277" r:id="rId38"/>
    <p:sldId id="289" r:id="rId39"/>
    <p:sldId id="327" r:id="rId40"/>
    <p:sldId id="328" r:id="rId41"/>
    <p:sldId id="325" r:id="rId42"/>
    <p:sldId id="329" r:id="rId43"/>
    <p:sldId id="326" r:id="rId44"/>
    <p:sldId id="322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2E7074-8576-4C2F-838B-A672016B50C4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3F7F25-8F13-4211-AC1D-D87FAC22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DF835-71D4-40DE-9142-EC93513AF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A1CB33-3532-4D8C-946C-954BDDE291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077290-6E34-4308-A4CD-126474BB82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E8F6AB-504D-4E9F-82D5-DE4F78421B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F8FD74-D77F-4A55-AF51-CA3E5CCDA2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DA51A6-0B29-471E-913F-D38059B30E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3246D-F516-4FA5-92C0-A4E52AE039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9B8749-1EAF-4594-8F67-55B6CE7E03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C6E85-1E72-4EA6-A411-6E293A4B0E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CDEE8B-A249-431C-8713-408136E1B1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70A72-3C7D-40B6-B65D-CF52113B4E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8F17D-3A4E-45DE-98E5-CFC9291A03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4D27F4-63CC-4E06-BC61-312DC8A9E5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6C753C-8BF0-488E-B3BD-CFDA5E2360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9582F-3BDC-46E2-844C-C6E5F07E3F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C8902-511E-4A4B-B045-E684FCF2A8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C671C-E78D-44F3-B18A-B9DCB20136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B80D7-6390-4AB0-AD38-34846122C1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8ADFA1-3E3D-4D02-90A8-41A2824F65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CF9F2A-D8C3-489B-85B0-5F542917EA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DA18AA-A947-4368-9464-724EF7E491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D7B771-C8B6-4C43-AF05-801FEE026A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4B8280-3A02-4BE6-8AA4-7B43B45C7D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DF6049-1433-4BED-B08B-11E53F6975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003B1E-C630-4078-8A85-77DEDC5D91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116FE6-58A8-488F-9A51-278D489E0E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05735F-53AF-4C5F-B5A1-5DCD581A78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3515F-A533-4F85-8DBE-E79BFF8387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DB506C-3FFA-4524-AC7F-F89605BAE4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E80837-66B2-4283-9A27-7803E1ECD1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3DDB9B-083B-4D68-A236-105118A930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7EEE23-0BFE-4899-AFEB-5A5E76824F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19545-EA51-4326-B7C7-1307F99F71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CDA95F-4B8C-4DA0-8BAE-8D39D7AE7E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B96AFC-15F2-4BC7-A970-EA28B6054A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DDC6F-7048-4A22-8469-905BC50685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93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699155-B60F-4BDC-8C37-E973928F62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E022F5-1150-4EF0-AFE4-84C1491FA3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02BA45-4814-4256-9A5F-136C971A55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E748D2-EB91-40F8-94BC-94317276A0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1C27A4-1C46-4A9F-B7FB-1FF75DA87E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026F6B-62FE-44C0-965F-42D5D4B758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DBEF7E-77D0-453A-BEB2-FEBBBA8ACA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49EA0-8154-4390-97F9-1181D23D3C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B863-B3B7-4F1A-8A65-2B6B9E80217C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4A70-44DB-4B8A-83DA-7E2A25E49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106A-2A2F-43C0-A97F-86E5DEFD2523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AD58-5E5B-46EF-8341-449980F5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D8C8-611D-427C-82C3-6D25683A4C66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BA50B-DEFE-44A0-95DF-0AEF40E6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026C-B809-4452-9AA5-7C48B768C2B9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9DFC-002B-454A-A5E5-FA869E9E4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FBA5-B6F9-4D07-94B1-40BE2200CC24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E461-2C71-437C-9460-FD92EA531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3FE1-014E-41E5-9AF3-58F7338834BB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0553-21EA-44B7-A8ED-7A3B909D8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1A53-829B-4212-9AE3-00E11EAC8A5F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20774-B566-4AD3-866C-2A54F1BCC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7B6F-F64C-49AC-9C48-F47FF8154A8B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71CA-BD9E-4EE6-81F4-BD2FA0000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E46F-D2D0-4609-9B5F-F3DA820FA119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79EF-0279-4566-92B9-020CC78B5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AE7E-AD9F-4F97-86B6-B5BA0BFF2896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1CCE-6B59-405D-9BE7-46B3A3CED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081C-7ACF-41B2-8041-C621FC5D7B14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0443-FB87-4812-9C36-2703CA076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A51858-44BE-450A-99E5-CB0F925C4BCA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8A54A8-C289-40A0-A181-14321C5A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80" r:id="rId9"/>
    <p:sldLayoutId id="2147483771" r:id="rId10"/>
    <p:sldLayoutId id="21474837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sk%20E\&#1055;&#1088;&#1086;&#1085;&#1089;&#1082;&#1072;&#1103;\615032\&#1085;&#1072;&#1073;&#1086;&#1088;%20&#1087;&#1077;&#1090;&#1077;&#1083;&#1100;%20(2)_xvid.avi" TargetMode="Externa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sk%20E\&#1055;&#1088;&#1086;&#1085;&#1089;&#1082;&#1072;&#1103;\615032\&#1089;&#1090;&#1086;&#1083;&#1073;&#1080;&#1082;%20&#1073;&#1077;&#1079;%20&#1085;&#1072;&#1082;&#1080;&#1076;&#1072;_xvid.avi" TargetMode="Externa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sk%20E\&#1055;&#1088;&#1086;&#1085;&#1089;&#1082;&#1072;&#1103;\615032\&#1089;&#1090;&#1086;&#1083;&#1073;&#1080;&#1082;%20&#1089;%20&#1085;&#1072;&#1082;&#1080;&#1076;&#1086;&#1084;.avi" TargetMode="Externa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sk%20E\&#1055;&#1088;&#1086;&#1085;&#1089;&#1082;&#1072;&#1103;\615032\&#1089;&#1090;&#1086;&#1083;&#1073;&#1080;&#1082;%20&#1089;%20&#1085;&#1072;&#1082;&#1080;&#1076;&#1086;&#1084;_xvid.avi" TargetMode="Externa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sk%20E\&#1055;&#1088;&#1086;&#1085;&#1089;&#1082;&#1072;&#1103;\615032\&#1087;&#1086;&#1083;&#1091;&#1089;&#1090;&#1086;&#1083;&#1073;&#1080;&#1082;_xvid.avi" TargetMode="Externa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6675" y="207963"/>
            <a:ext cx="8778875" cy="1644650"/>
          </a:xfrm>
        </p:spPr>
      </p:pic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8113" y="1981200"/>
            <a:ext cx="5821362" cy="460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305800" cy="2214578"/>
          </a:xfrm>
          <a:solidFill>
            <a:srgbClr val="92D050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Исторический зал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88" y="387350"/>
            <a:ext cx="81438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Вспомним древнегреческий миф о Тезее и Ариадне. Тезей спас Ариадну от Минотавра - чудовища с головой быка и человеческим торсом. Чтобы герой не заблудился в лабиринте Минотавра, Ариадна дала ему клубок. Размотавшаяся нить указала обратный путь. Из этого мифа следует, что древние греки знали вязание. И шерстяная нить, подобно нити Ариадны, уводит нас сквозь лабиринт столетий в седую древность.</a:t>
            </a:r>
            <a:endParaRPr lang="ru-RU" sz="2000"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2408238"/>
            <a:ext cx="5672137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625" y="428625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Вязание было известно и в Древнем Египте. На дошедших до нас памятниках искусства египтяне изображены в соблазнительно облегающих платьях. Причем платья облегают фигуру так тесно, что некоторые искусствоведы считают их вязаными.</a:t>
            </a:r>
            <a:endParaRPr lang="ru-RU" sz="2000">
              <a:cs typeface="Arial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57188" y="3567113"/>
            <a:ext cx="5286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В Египте в одной из гробниц археологи обнаружили вязаную детскую туфлю. Как установили ученые-археологи, находка эта относится к третьему тысячелетию до нашей эры.</a:t>
            </a:r>
            <a:endParaRPr lang="ru-RU" sz="2400">
              <a:cs typeface="Arial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1038" y="2230438"/>
            <a:ext cx="2547937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42938" y="512763"/>
            <a:ext cx="73580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После крестовых походов на восток, где-то в IX веке, вязание крючком проникло в Европу.</a:t>
            </a:r>
            <a:endParaRPr lang="ru-RU" sz="2400">
              <a:cs typeface="Arial" charset="0"/>
            </a:endParaRP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В Европе мастерством вязания славились испанцы, шотландцы и французы. Национальному головному убору шотландцев - вязаному берету - уже несколько веков! Во Франции начало ручного вязания относится к XIII веку. Этим способом изготовляли шапки, береты, перчатки.</a:t>
            </a:r>
            <a:endParaRPr lang="ru-RU" sz="2400">
              <a:cs typeface="Arial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3643313"/>
            <a:ext cx="3857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2214563"/>
            <a:ext cx="34623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571500"/>
            <a:ext cx="7072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  <a:cs typeface="Times New Roman" pitchFamily="18" charset="0"/>
              </a:rPr>
              <a:t>В 1589 году был изобретен первый вязальный станок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2000250"/>
            <a:ext cx="5143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Чем больше выпускалось изделий массового машинного производства, тем более ценными становились вещи, связанные своими руками. Особенно это относилось к вязанию крючком, потому что, вязание на спицах очень похоже на машинное, а в вязании крючком всегда очевидна уникальность, единичность изделия. </a:t>
            </a:r>
            <a:endParaRPr lang="ru-RU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313" y="1000125"/>
            <a:ext cx="3857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В России вязание крючком получило распространение с конца прошлого столетия, и заниматься им стали женщины. На территории Новгородской области данный вид рукоделия появился в 30-40-е годы ХХ века. До этого местные мастерицы увлекались вышивкой. Поэтому не случайно узоры для вязания были заимствованы именно у нее.</a:t>
            </a:r>
            <a:endParaRPr lang="ru-RU" sz="2400">
              <a:cs typeface="Arial" charset="0"/>
            </a:endParaRPr>
          </a:p>
        </p:txBody>
      </p:sp>
      <p:pic>
        <p:nvPicPr>
          <p:cNvPr id="5" name="Picture 2" descr="ltext_22082301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22725" y="714375"/>
            <a:ext cx="49990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600079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Рукодельницы!!!!!!!</a:t>
            </a:r>
            <a:endParaRPr lang="ru-RU" dirty="0"/>
          </a:p>
        </p:txBody>
      </p:sp>
      <p:pic>
        <p:nvPicPr>
          <p:cNvPr id="45058" name="Picture 5" descr="1703barby_m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142875"/>
            <a:ext cx="3757612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0"/>
            <a:ext cx="478631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5214938" y="1285875"/>
            <a:ext cx="3929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Verdana" pitchFamily="34" charset="0"/>
              </a:rPr>
              <a:t>Вязание каким-то чудесным образом снимает стресс и делает женщину более умиротворенной.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14313"/>
            <a:ext cx="8105775" cy="6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1431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ltext_04100306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-17463"/>
            <a:ext cx="7775575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_00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152400" y="176213"/>
            <a:ext cx="8418513" cy="2036762"/>
          </a:xfr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143250" y="2286000"/>
            <a:ext cx="2857500" cy="3990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57188" y="1465263"/>
            <a:ext cx="8429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Крючки для вязания бывают различной толщины и изготавливаются из разных материалов. Самые тонкие сделаны из стали, более толстые - из алюминия, пластмассы и дерева.</a:t>
            </a:r>
            <a:endParaRPr lang="ru-RU" sz="2400">
              <a:cs typeface="Arial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975" y="4500563"/>
            <a:ext cx="7010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28625" y="1214438"/>
            <a:ext cx="3643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Толщина крючка обозначается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номером, который соответствует диаметру крючка в миллиметрах. 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Чем больше цифра, тем толще крючок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. Тонкие крючки производятся с рукояткой и наконечником, который надевают на хрупкое острие крючка для его защиты.</a:t>
            </a:r>
            <a:endParaRPr lang="ru-RU" sz="240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500063"/>
            <a:ext cx="4086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28625" y="495300"/>
            <a:ext cx="8215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Крючки для вязания нитками изготавливают также из никелированного алюминия, они имеют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номера от 0,6 до 1,75.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Крючки для шерстяной пряжи, изготовленные из алюминия, имеют номера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от 2,0 до 7,0, 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а изготовленные из пластмассы - номера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от 2,5 до 15.</a:t>
            </a:r>
            <a:endParaRPr lang="ru-RU" sz="24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2500313"/>
            <a:ext cx="48577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Чтобы получить желаемый результат, номер крючка должен соответствовать толщине пряжи. Плотность вязания зависит и от индивидуального стиля каждой вязальщицы. Поэтому тот, кто вяжет рыхло, должен взять более тонкий крючок, а тот, кто вяжет плотно - более толстый крючок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2643188"/>
            <a:ext cx="2857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Виды пряжи.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714500"/>
            <a:ext cx="78581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28625" y="274638"/>
            <a:ext cx="8358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Один из наиболее распространенных видов пряжи, используемых для вязания крючком -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 хлопок.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В современной моде он занимает ведущее место. Хлопковые нити разнообразны по цветовой гамме и качеству (блестящие, матовые, меланжевые, шелковистые). Они используются для вязания любых узоров и видов изделий.</a:t>
            </a:r>
            <a:endParaRPr lang="ru-RU" sz="2400">
              <a:cs typeface="Arial" charset="0"/>
            </a:endParaRPr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2786063"/>
            <a:ext cx="33194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3214688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28625" y="822325"/>
            <a:ext cx="8072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Шерстяная пряжа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- натуральный материал, получаемый из шерсти животных. Она хорошо сохраняет тепло, обладает гигроскопичностью. Шерстяная пряжа идеальна для гладких, рельефных и многоцветных узоров.</a:t>
            </a:r>
            <a:endParaRPr lang="ru-RU" sz="2400"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2571750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928688" y="588963"/>
            <a:ext cx="6000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Блестящей пряжей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 называют вискозные и акриловые нити, добавленные в основную пряжу, придают ей золотистый или серебристый эффект.</a:t>
            </a:r>
            <a:endParaRPr lang="ru-RU" sz="2400"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081338"/>
            <a:ext cx="41433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канирование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0"/>
            <a:ext cx="464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Текст 2"/>
          <p:cNvGrpSpPr>
            <a:grpSpLocks noGrp="1"/>
          </p:cNvGrpSpPr>
          <p:nvPr/>
        </p:nvGrpSpPr>
        <p:grpSpPr bwMode="auto">
          <a:xfrm>
            <a:off x="377825" y="1139825"/>
            <a:ext cx="8175625" cy="1768475"/>
            <a:chOff x="238" y="718"/>
            <a:chExt cx="5150" cy="1114"/>
          </a:xfrm>
        </p:grpSpPr>
        <p:pic>
          <p:nvPicPr>
            <p:cNvPr id="73730" name="Текст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8" y="718"/>
              <a:ext cx="5150" cy="1114"/>
            </a:xfrm>
            <a:prstGeom prst="rect">
              <a:avLst/>
            </a:prstGeom>
            <a:noFill/>
          </p:spPr>
        </p:pic>
        <p:sp>
          <p:nvSpPr>
            <p:cNvPr id="73731" name="Text Box 3"/>
            <p:cNvSpPr txBox="1">
              <a:spLocks noChangeArrowheads="1"/>
            </p:cNvSpPr>
            <p:nvPr/>
          </p:nvSpPr>
          <p:spPr bwMode="auto">
            <a:xfrm>
              <a:off x="450" y="810"/>
              <a:ext cx="4896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4000" b="1">
                  <a:latin typeface="Verdana" pitchFamily="34" charset="0"/>
                </a:rPr>
                <a:t>Оборудование рабочего места.</a:t>
              </a:r>
              <a:endParaRPr lang="ru-RU" sz="4000">
                <a:latin typeface="Verdana" pitchFamily="34" charset="0"/>
              </a:endParaRP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ru-RU" sz="4000">
                <a:latin typeface="Verdana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5150" y="3535363"/>
            <a:ext cx="2992438" cy="268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14375" y="190500"/>
            <a:ext cx="8215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Рабочее место для вязания должно быть хорошо освещено. Сидеть надо прямо, касаясь корпусом спинки стула. Кроме крючка могут понадобиться и дополнительные инструменты: штопальная игла, ножницы.</a:t>
            </a:r>
            <a:endParaRPr lang="ru-RU" sz="2400">
              <a:cs typeface="Arial" charset="0"/>
            </a:endParaRP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На рабочем месте должен быть порядок. Перед началом и после окончания работы следует мыть руки, чтобы нить и вязаное полотно оставались всегда чистыми, а на руках не оставалось мелких частиц пряжи.</a:t>
            </a:r>
            <a:endParaRPr lang="ru-RU" sz="2400">
              <a:cs typeface="Arial" charset="0"/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3571875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10600" cy="178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Валеологическая пауза</a:t>
            </a:r>
          </a:p>
        </p:txBody>
      </p:sp>
      <p:pic>
        <p:nvPicPr>
          <p:cNvPr id="77826" name="Picture 2" descr="C:\Users\Иринка\Documents\АНИМАЦИЯ ДЛЯ ПРЕЗЕНТАЦИЙ\45252d01ccedff1bb5c568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25654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4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700213"/>
            <a:ext cx="20510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4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341438"/>
            <a:ext cx="20510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4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908050"/>
            <a:ext cx="20510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ффф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708275"/>
            <a:ext cx="27035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308850" y="333375"/>
            <a:ext cx="1439863" cy="1439863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6" name="Picture 8" descr="r5-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971550" y="3051175"/>
            <a:ext cx="25923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4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18177 0.05324 C 0.16736 0.06528 0.14618 0.07199 0.12396 0.07199 C 0.09861 0.07199 0.0783 0.06528 0.06406 0.05324 L -0.00382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4722 L -0.22656 0.1868 C -0.26666 0.21828 -0.32656 0.23611 -0.38888 0.23611 C -0.46007 0.23611 -0.51701 0.21828 -0.55711 0.1868 L -0.74809 0.04722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66 0.04722 L -0.53715 -0.03079 C -0.49861 -0.04838 -0.44097 -0.05787 -0.38107 -0.05787 C -0.3125 -0.05787 -0.25781 -0.04838 -0.21927 -0.03079 L -0.03541 0.04722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0463 L 0.00017 -0.46204 L 0.57517 -0.46204 L 0.57517 0.10463 L 0.00017 0.10463 Z " pathEditMode="relative" rAng="16200000" ptsTypes="FFFFF">
                                      <p:cBhvr>
                                        <p:cTn id="3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C 0.12101 0.17685 0.22552 0.04236 0.22552 -0.12246 C 0.2257 -0.28727 0.12101 -0.4213 -0.00694 -0.4213 C -0.13489 -0.4213 -0.23889 -0.2875 -0.23889 -0.12269 C -0.23889 0.04213 -0.13507 0.17662 -0.0066 0.17708 Z " pathEditMode="relative" rAng="0" ptsTypes="fffff">
                                      <p:cBhvr>
                                        <p:cTn id="39" dur="3000" spd="-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5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945 L 0.14236 -0.18194 C 0.17222 -0.22754 0.21684 -0.25208 0.26337 -0.25208 C 0.31667 -0.25208 0.35903 -0.22754 0.38889 -0.18194 L 0.5316 0.01945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L 0.14358 0.173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40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33073 2.59259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3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  <p:bldLst>
      <p:bldP spid="7173" grpId="0" animBg="1"/>
      <p:bldP spid="7173" grpId="1" animBg="1"/>
      <p:bldP spid="7173" grpId="2" animBg="1"/>
      <p:bldP spid="7173" grpId="3" animBg="1"/>
      <p:bldP spid="7173" grpId="4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1938" y="785813"/>
            <a:ext cx="8693150" cy="112236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2143125"/>
            <a:ext cx="51800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1285875"/>
            <a:ext cx="5164138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14313"/>
            <a:ext cx="5000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571500"/>
            <a:ext cx="4262438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14563" y="0"/>
            <a:ext cx="428625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×- </a:t>
            </a:r>
            <a:r>
              <a:rPr lang="ru-RU" sz="28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полустолбик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29063" y="714375"/>
            <a:ext cx="4857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Крючок можно держать в руке по-разному. Обычно человек привыкает к одному положению. Одно из положений - держать крючок как карандаш . При этом крючок лежит на руке, большой и указательный пальцы держат его близко к концу. Можно держать крючок в руке, как нож . При этом крючок находится под рукой, конец крючка удерживается большим и указательным пальцами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.</a:t>
            </a:r>
            <a:endParaRPr lang="ru-RU" sz="2000"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714375"/>
            <a:ext cx="3500437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14375" y="1027113"/>
            <a:ext cx="79295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Начальная петля.</a:t>
            </a:r>
            <a:endParaRPr lang="ru-RU" sz="3600">
              <a:solidFill>
                <a:srgbClr val="002060"/>
              </a:solidFill>
              <a:cs typeface="Arial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cs typeface="Times New Roman" pitchFamily="18" charset="0"/>
              </a:rPr>
              <a:t>Для вязания крючком сначала вывязывается начальная петля. Для этого на расстоянии 15 см от конца нитки нужно сделать петлю. Ввести в нее крючок, захватить рабочую нить и протянуть ее через петлю . После этого нужно потянуть за оба конца нитки, чтобы затянуть петлю на крючке .</a:t>
            </a:r>
            <a:endParaRPr lang="ru-RU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Набор петель</a:t>
            </a:r>
          </a:p>
        </p:txBody>
      </p:sp>
      <p:pic>
        <p:nvPicPr>
          <p:cNvPr id="4" name="набор петель (2)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00188" y="1773238"/>
            <a:ext cx="6527800" cy="4895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сканирование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913"/>
            <a:ext cx="9144000" cy="689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сканирование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91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Столбик без накида</a:t>
            </a:r>
          </a:p>
        </p:txBody>
      </p:sp>
      <p:pic>
        <p:nvPicPr>
          <p:cNvPr id="4" name="столбик без накида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619250" y="1914525"/>
            <a:ext cx="6048375" cy="4537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Столбик с накидом</a:t>
            </a:r>
          </a:p>
        </p:txBody>
      </p:sp>
      <p:pic>
        <p:nvPicPr>
          <p:cNvPr id="4" name="столбик с накидом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76375" y="1916113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Столбик с накидом</a:t>
            </a:r>
          </a:p>
        </p:txBody>
      </p:sp>
      <p:pic>
        <p:nvPicPr>
          <p:cNvPr id="4" name="столбик с накидом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47813" y="1860550"/>
            <a:ext cx="6119812" cy="4591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Полустолбик</a:t>
            </a:r>
          </a:p>
        </p:txBody>
      </p:sp>
      <p:pic>
        <p:nvPicPr>
          <p:cNvPr id="6" name="полустолбик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76375" y="1806575"/>
            <a:ext cx="6264275" cy="469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Продолжи фразу.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54292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/>
              <a:t>Сегодня на уроке..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Мне понравилось..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Мне интересно..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Мне не понравилось..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Мне было трудно…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Оказывается…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Крючок и нитки…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Вязание крючком..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Я никогда….</a:t>
            </a:r>
          </a:p>
          <a:p>
            <a:pPr>
              <a:buFont typeface="Wingdings" pitchFamily="2" charset="2"/>
              <a:buChar char="v"/>
            </a:pPr>
            <a:r>
              <a:rPr lang="ru-RU" smtClean="0"/>
              <a:t>Хочу всем пожелать…</a:t>
            </a:r>
          </a:p>
          <a:p>
            <a:pPr>
              <a:buFont typeface="Wingdings" pitchFamily="2" charset="2"/>
              <a:buChar char="v"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09-04-20\IMG_00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сканирование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9588" y="0"/>
            <a:ext cx="5707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" y="493713"/>
            <a:ext cx="7958138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642938"/>
            <a:ext cx="70723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2928938"/>
            <a:ext cx="7286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400" b="1" u="sng" dirty="0">
                <a:latin typeface="Verdana" pitchFamily="34" charset="0"/>
              </a:rPr>
              <a:t>научитесь</a:t>
            </a:r>
            <a:r>
              <a:rPr lang="ru-RU" sz="2400" dirty="0">
                <a:latin typeface="Verdana" pitchFamily="34" charset="0"/>
              </a:rPr>
              <a:t> приемам работы крючком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Verdana" pitchFamily="34" charset="0"/>
              </a:rPr>
              <a:t>подбор крючка,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Verdana" pitchFamily="34" charset="0"/>
              </a:rPr>
              <a:t>набор петель начального ряда (цепочка из воздушных петель),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Verdana" pitchFamily="34" charset="0"/>
              </a:rPr>
              <a:t>закрепление нити при окончании вязания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Verdana" pitchFamily="34" charset="0"/>
              </a:rPr>
              <a:t>вязание столбиком без </a:t>
            </a:r>
            <a:r>
              <a:rPr lang="ru-RU" sz="2400" dirty="0" err="1">
                <a:latin typeface="Verdana" pitchFamily="34" charset="0"/>
              </a:rPr>
              <a:t>накида</a:t>
            </a:r>
            <a:r>
              <a:rPr lang="ru-RU" sz="2400" dirty="0">
                <a:latin typeface="Verdana" pitchFamily="34" charset="0"/>
              </a:rPr>
              <a:t>, с 1 </a:t>
            </a:r>
            <a:r>
              <a:rPr lang="ru-RU" sz="2400" dirty="0" err="1">
                <a:latin typeface="Verdana" pitchFamily="34" charset="0"/>
              </a:rPr>
              <a:t>накидом</a:t>
            </a:r>
            <a:r>
              <a:rPr lang="ru-RU" sz="2400" dirty="0">
                <a:latin typeface="Verdana" pitchFamily="34" charset="0"/>
              </a:rPr>
              <a:t>).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88" y="357188"/>
            <a:ext cx="8572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>
              <a:latin typeface="Calibri" pitchFamily="34" charset="0"/>
              <a:cs typeface="Times New Roman" pitchFamily="18" charset="0"/>
            </a:endParaRPr>
          </a:p>
          <a:p>
            <a:r>
              <a:rPr lang="ru-RU" sz="2800" b="1" u="sng">
                <a:latin typeface="Calibri" pitchFamily="34" charset="0"/>
                <a:cs typeface="Times New Roman" pitchFamily="18" charset="0"/>
              </a:rPr>
              <a:t>Познакомитесь: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 с историей вязания крючком; 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инструментами, 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материалами и приспособлен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иями; </a:t>
            </a:r>
            <a:endParaRPr lang="ru-RU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897</Words>
  <Application>Microsoft Office PowerPoint</Application>
  <PresentationFormat>Экран (4:3)</PresentationFormat>
  <Paragraphs>97</Paragraphs>
  <Slides>44</Slides>
  <Notes>44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Исторический зал</vt:lpstr>
      <vt:lpstr>Слайд 11</vt:lpstr>
      <vt:lpstr>Слайд 12</vt:lpstr>
      <vt:lpstr>Слайд 13</vt:lpstr>
      <vt:lpstr>Слайд 14</vt:lpstr>
      <vt:lpstr>Слайд 15</vt:lpstr>
      <vt:lpstr>Рукодельницы!!!!!!!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Виды пряжи.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Набор петель</vt:lpstr>
      <vt:lpstr>Столбик без накида</vt:lpstr>
      <vt:lpstr>Столбик с накидом</vt:lpstr>
      <vt:lpstr>Столбик с накидом</vt:lpstr>
      <vt:lpstr>Полустолбик</vt:lpstr>
      <vt:lpstr>Продолжи фразу.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 красоты…</dc:title>
  <dc:creator>Иринка</dc:creator>
  <cp:lastModifiedBy>User</cp:lastModifiedBy>
  <cp:revision>72</cp:revision>
  <dcterms:created xsi:type="dcterms:W3CDTF">2010-03-07T11:03:08Z</dcterms:created>
  <dcterms:modified xsi:type="dcterms:W3CDTF">2013-02-07T15:51:32Z</dcterms:modified>
</cp:coreProperties>
</file>